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9" r:id="rId2"/>
    <p:sldId id="340" r:id="rId3"/>
    <p:sldId id="341" r:id="rId4"/>
    <p:sldId id="330" r:id="rId5"/>
    <p:sldId id="331" r:id="rId6"/>
    <p:sldId id="274" r:id="rId7"/>
    <p:sldId id="275" r:id="rId8"/>
    <p:sldId id="284" r:id="rId9"/>
    <p:sldId id="285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5" r:id="rId35"/>
    <p:sldId id="316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6" r:id="rId54"/>
    <p:sldId id="365" r:id="rId55"/>
    <p:sldId id="367" r:id="rId56"/>
    <p:sldId id="368" r:id="rId57"/>
    <p:sldId id="369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6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450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04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8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73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2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25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84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42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3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60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07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2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13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10D66-BAD3-40F2-AB07-240BDBD55F49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36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Topic-3</a:t>
            </a:r>
          </a:p>
          <a:p>
            <a:pPr algn="ctr"/>
            <a:endParaRPr lang="en-US" altLang="zh-TW" sz="5400" dirty="0"/>
          </a:p>
          <a:p>
            <a:pPr algn="ctr"/>
            <a:r>
              <a:rPr lang="en-US" altLang="zh-TW" sz="5400" dirty="0"/>
              <a:t>Windows XP </a:t>
            </a:r>
            <a:r>
              <a:rPr lang="zh-TW" altLang="en-US" sz="5400" dirty="0"/>
              <a:t>滲透測試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88336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 smtClean="0">
                <a:solidFill>
                  <a:srgbClr val="FFFF00"/>
                </a:solidFill>
                <a:latin typeface="Blackadder ITC" panose="04020505051007020D02" pitchFamily="82" charset="0"/>
              </a:rPr>
              <a:t>2</a:t>
            </a:r>
          </a:p>
          <a:p>
            <a:pPr algn="ctr"/>
            <a:r>
              <a:rPr lang="zh-TW" altLang="en-US" sz="5400" dirty="0" smtClean="0">
                <a:solidFill>
                  <a:srgbClr val="FFFF00"/>
                </a:solidFill>
                <a:latin typeface="Blackadder ITC" panose="04020505051007020D02" pitchFamily="82" charset="0"/>
              </a:rPr>
              <a:t>漏洞掃描</a:t>
            </a:r>
            <a:endParaRPr lang="en-US" altLang="zh-TW" sz="5400" dirty="0" smtClean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有許</a:t>
            </a:r>
            <a:r>
              <a:rPr lang="zh-TW" altLang="en-US" sz="28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多</a:t>
            </a:r>
            <a:r>
              <a:rPr lang="zh-TW" altLang="en-US" sz="28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漏洞掃描的技術</a:t>
            </a:r>
            <a:endParaRPr lang="en-US" altLang="zh-TW" sz="2800" dirty="0" smtClean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次體驗營使用</a:t>
            </a:r>
            <a:endParaRPr lang="en-US" altLang="zh-TW" sz="2800" dirty="0" smtClean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en-US" altLang="zh-TW" sz="2800" dirty="0" err="1" smtClean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nmap</a:t>
            </a:r>
            <a:r>
              <a:rPr lang="en-US" altLang="zh-TW" sz="2800" dirty="0" smtClean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NSE</a:t>
            </a:r>
            <a:r>
              <a:rPr lang="zh-TW" altLang="en-US" sz="2800" dirty="0" smtClean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的</a:t>
            </a:r>
            <a:r>
              <a:rPr lang="zh-TW" altLang="en-US" sz="2800" dirty="0" smtClean="0">
                <a:solidFill>
                  <a:srgbClr val="FFFF00"/>
                </a:solidFill>
                <a:latin typeface="Blackadder ITC" panose="04020505051007020D02" pitchFamily="82" charset="0"/>
              </a:rPr>
              <a:t>漏洞掃描</a:t>
            </a:r>
            <a:r>
              <a:rPr lang="zh-TW" altLang="en-US" sz="2800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endParaRPr lang="en-US" altLang="zh-TW" sz="2800" dirty="0" smtClean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4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94484" y="0"/>
            <a:ext cx="8197516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206" y="198748"/>
            <a:ext cx="10515600" cy="1325563"/>
          </a:xfrm>
        </p:spPr>
        <p:txBody>
          <a:bodyPr/>
          <a:lstStyle/>
          <a:p>
            <a:r>
              <a:rPr lang="zh-TW" altLang="en-US" dirty="0"/>
              <a:t>漏洞掃描</a:t>
            </a:r>
            <a:br>
              <a:rPr lang="zh-TW" altLang="en-US" dirty="0"/>
            </a:br>
            <a:r>
              <a:rPr lang="en-US" altLang="zh-TW" dirty="0"/>
              <a:t>Security Scanning</a:t>
            </a:r>
            <a:endParaRPr lang="zh-TW" altLang="en-US" dirty="0"/>
          </a:p>
        </p:txBody>
      </p:sp>
      <p:pic>
        <p:nvPicPr>
          <p:cNvPr id="1026" name="Picture 2" descr="“linux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03" y="4072689"/>
            <a:ext cx="3066886" cy="22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448" y="4245643"/>
            <a:ext cx="2857500" cy="2143125"/>
          </a:xfrm>
          <a:prstGeom prst="rect">
            <a:avLst/>
          </a:prstGeom>
        </p:spPr>
      </p:pic>
      <p:pic>
        <p:nvPicPr>
          <p:cNvPr id="1030" name="Picture 6" descr="“mysql security scanner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07" y="1813793"/>
            <a:ext cx="2551530" cy="166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接點 7"/>
          <p:cNvCxnSpPr/>
          <p:nvPr/>
        </p:nvCxnSpPr>
        <p:spPr>
          <a:xfrm>
            <a:off x="4127500" y="3581400"/>
            <a:ext cx="7735637" cy="280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“nessus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5" y="4029012"/>
            <a:ext cx="3308556" cy="8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28206" y="1859160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使用專屬</a:t>
            </a:r>
            <a:r>
              <a:rPr lang="zh-TW" altLang="en-US" dirty="0"/>
              <a:t>漏洞</a:t>
            </a:r>
            <a:r>
              <a:rPr lang="zh-TW" altLang="en-US" dirty="0" smtClean="0"/>
              <a:t>掃描器</a:t>
            </a:r>
            <a:endParaRPr lang="en-US" altLang="zh-TW" dirty="0" smtClean="0"/>
          </a:p>
          <a:p>
            <a:r>
              <a:rPr lang="en-US" altLang="zh-TW" dirty="0" smtClean="0"/>
              <a:t>Vulnerability </a:t>
            </a:r>
            <a:r>
              <a:rPr lang="en-US" altLang="zh-TW" dirty="0"/>
              <a:t>Scanner</a:t>
            </a:r>
            <a:endParaRPr lang="zh-TW" altLang="en-US" dirty="0"/>
          </a:p>
        </p:txBody>
      </p:sp>
      <p:pic>
        <p:nvPicPr>
          <p:cNvPr id="1036" name="Picture 12" descr="“nexpose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5" y="5241905"/>
            <a:ext cx="3123364" cy="87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641053" y="64303"/>
            <a:ext cx="4719514" cy="1588139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使用專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屬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漏洞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掃描器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security scanner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可以掃描許多漏洞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最少要掃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3~5+(</a:t>
            </a:r>
            <a:r>
              <a:rPr lang="zh-TW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很多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r>
              <a:rPr lang="zh-TW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小時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商業版很貴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7324" y="365968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核心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漏洞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87106" y="365968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服務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漏洞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2639" y="6345888"/>
            <a:ext cx="11106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http://www.networkworld.com/article/2176429/security/security-6-free-network-vulnerability-scanners.html</a:t>
            </a:r>
            <a:endParaRPr lang="zh-TW" altLang="en-US" dirty="0"/>
          </a:p>
        </p:txBody>
      </p:sp>
      <p:pic>
        <p:nvPicPr>
          <p:cNvPr id="2050" name="Picture 2" descr="“vuln scanner”的图片搜索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5" y="2705554"/>
            <a:ext cx="3237284" cy="122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5944" y="1752598"/>
            <a:ext cx="1676800" cy="16768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511" y="1773843"/>
            <a:ext cx="1609647" cy="1609647"/>
          </a:xfrm>
          <a:prstGeom prst="rect">
            <a:avLst/>
          </a:prstGeom>
        </p:spPr>
      </p:pic>
      <p:pic>
        <p:nvPicPr>
          <p:cNvPr id="1028" name="Picture 4" descr="“streaming”的图片搜索结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547" y="551388"/>
            <a:ext cx="2590715" cy="12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4046909" y="286491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服務</a:t>
            </a:r>
            <a:r>
              <a:rPr lang="zh-TW" altLang="en-US" dirty="0"/>
              <a:t>器</a:t>
            </a:r>
            <a:r>
              <a:rPr lang="zh-TW" altLang="en-US" dirty="0" smtClean="0"/>
              <a:t>漏洞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197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5462337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207" y="315074"/>
            <a:ext cx="3806910" cy="85199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站</a:t>
            </a:r>
            <a:r>
              <a:rPr lang="zh-TW" altLang="en-US" dirty="0" smtClean="0"/>
              <a:t>漏洞掃描</a:t>
            </a:r>
            <a:endParaRPr lang="zh-TW" altLang="en-US" dirty="0"/>
          </a:p>
        </p:txBody>
      </p:sp>
      <p:pic>
        <p:nvPicPr>
          <p:cNvPr id="1026" name="Picture 2" descr="“linux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672" y="5087141"/>
            <a:ext cx="1307721" cy="97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158" y="5128734"/>
            <a:ext cx="1249544" cy="937158"/>
          </a:xfrm>
          <a:prstGeom prst="rect">
            <a:avLst/>
          </a:prstGeom>
        </p:spPr>
      </p:pic>
      <p:pic>
        <p:nvPicPr>
          <p:cNvPr id="1030" name="Picture 6" descr="“mysql security scanner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075" y="3489879"/>
            <a:ext cx="1661193" cy="10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“apache security scanner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417" y="1920258"/>
            <a:ext cx="1677152" cy="8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接點 7"/>
          <p:cNvCxnSpPr/>
          <p:nvPr/>
        </p:nvCxnSpPr>
        <p:spPr>
          <a:xfrm>
            <a:off x="6688723" y="4879998"/>
            <a:ext cx="5317958" cy="240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28206" y="6407990"/>
            <a:ext cx="8932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http://resources.infosecinstitute.com/14-popular-web-application-vulnerability-scanners/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41" y="1809480"/>
            <a:ext cx="2857500" cy="1143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41" y="3209959"/>
            <a:ext cx="4109347" cy="98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 descr="“ibm appscan”的图片搜索结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7" y="4460022"/>
            <a:ext cx="1797598" cy="17916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“node js security scanner”的图片搜索结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68" y="4595480"/>
            <a:ext cx="2503404" cy="15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04306" y="1071361"/>
            <a:ext cx="2661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Web </a:t>
            </a:r>
            <a:r>
              <a:rPr lang="en-US" altLang="zh-TW" dirty="0"/>
              <a:t>Vulnerability Scanner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235117" y="450324"/>
            <a:ext cx="7664115" cy="541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期待</a:t>
            </a:r>
            <a:r>
              <a:rPr lang="en-US" altLang="zh-TW" b="1" dirty="0" smtClean="0"/>
              <a:t>!! </a:t>
            </a:r>
            <a:r>
              <a:rPr lang="zh-TW" altLang="en-US" b="1" dirty="0" smtClean="0"/>
              <a:t>我們下一期的</a:t>
            </a:r>
            <a:r>
              <a:rPr lang="en-US" altLang="zh-TW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【</a:t>
            </a:r>
            <a:r>
              <a:rPr lang="zh-TW" altLang="en-US" b="1" dirty="0"/>
              <a:t>網站安全實務課程</a:t>
            </a:r>
            <a:r>
              <a:rPr lang="en-US" altLang="zh-TW" b="1" dirty="0"/>
              <a:t>Web </a:t>
            </a:r>
            <a:r>
              <a:rPr lang="en-US" altLang="zh-TW" b="1" dirty="0" smtClean="0"/>
              <a:t>Hacking</a:t>
            </a:r>
            <a:r>
              <a:rPr lang="zh-TW" altLang="en-US" b="1" dirty="0"/>
              <a:t> </a:t>
            </a:r>
            <a:r>
              <a:rPr lang="en-US" altLang="zh-TW" b="1" dirty="0" smtClean="0"/>
              <a:t>and </a:t>
            </a:r>
            <a:r>
              <a:rPr lang="en-US" altLang="zh-TW" b="1" dirty="0"/>
              <a:t>exploitation</a:t>
            </a:r>
            <a:r>
              <a:rPr lang="en-US" altLang="zh-TW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】</a:t>
            </a:r>
            <a:endParaRPr lang="zh-TW" altLang="en-US" b="1" dirty="0"/>
          </a:p>
        </p:txBody>
      </p:sp>
      <p:pic>
        <p:nvPicPr>
          <p:cNvPr id="2052" name="Picture 4" descr="“OWASP top 10”的图片搜索结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37" y="12045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“node”的图片搜索结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779" y="1487624"/>
            <a:ext cx="2356790" cy="144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0944" y="3342314"/>
            <a:ext cx="1172428" cy="13763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1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6265" y="241557"/>
            <a:ext cx="10768913" cy="1325563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此體驗營使用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nmap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NSE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來進行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漏洞掃描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</a:br>
            <a:r>
              <a:rPr lang="en-US" altLang="zh-TW" dirty="0" err="1" smtClean="0"/>
              <a:t>Nmap</a:t>
            </a:r>
            <a:r>
              <a:rPr lang="en-US" altLang="zh-TW" dirty="0" smtClean="0"/>
              <a:t> Scripting Engine (NSE)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99" r="30926" b="10001"/>
          <a:stretch/>
        </p:blipFill>
        <p:spPr>
          <a:xfrm>
            <a:off x="286265" y="2063159"/>
            <a:ext cx="4536823" cy="29635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0854" y="1567120"/>
            <a:ext cx="5012141" cy="523220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https://nmap.org/book/nse.html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23088" y="2050525"/>
            <a:ext cx="736891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NSE(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cript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ngine)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網路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發掘功能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系統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偵測判別功能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可自行撰寫檢測腳本、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使用網路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上提供之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腳本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154117" y="4558345"/>
            <a:ext cx="3724469" cy="46837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 </a:t>
            </a:r>
            <a:r>
              <a:rPr lang="en-US" altLang="zh-TW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4117" y="4990902"/>
            <a:ext cx="856958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dirty="0"/>
              <a:t>nmap 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script-</a:t>
            </a:r>
            <a:r>
              <a:rPr lang="en-US" altLang="zh-TW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args</a:t>
            </a:r>
            <a:r>
              <a:rPr lang="zh-TW" alt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YYYYYY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dirty="0" smtClean="0">
                <a:solidFill>
                  <a:srgbClr val="FF0000"/>
                </a:solidFill>
              </a:rPr>
              <a:t>&lt;</a:t>
            </a:r>
            <a:r>
              <a:rPr lang="en-US" altLang="zh-TW" sz="3200" dirty="0">
                <a:solidFill>
                  <a:srgbClr val="FF0000"/>
                </a:solidFill>
              </a:rPr>
              <a:t>XP IP&gt;</a:t>
            </a:r>
          </a:p>
        </p:txBody>
      </p:sp>
      <p:sp>
        <p:nvSpPr>
          <p:cNvPr id="8" name="矩形 7"/>
          <p:cNvSpPr/>
          <p:nvPr/>
        </p:nvSpPr>
        <p:spPr>
          <a:xfrm>
            <a:off x="4279900" y="5451773"/>
            <a:ext cx="19812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96282" y="5471073"/>
            <a:ext cx="338271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指令所使用的參數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4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125" y="159221"/>
            <a:ext cx="10515600" cy="94735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打開瀏覽器輸入</a:t>
            </a:r>
            <a:r>
              <a:rPr lang="en-US" altLang="zh-TW" sz="3600" dirty="0" smtClean="0"/>
              <a:t>https://nmap.org/nsedoc/categories/exploit.html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09" r="3854"/>
          <a:stretch/>
        </p:blipFill>
        <p:spPr>
          <a:xfrm>
            <a:off x="341870" y="1246665"/>
            <a:ext cx="7723647" cy="40680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1" y="1246665"/>
            <a:ext cx="2755745" cy="5611335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864708" y="3479119"/>
            <a:ext cx="700216" cy="5354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4639900" y="5314742"/>
            <a:ext cx="2343727" cy="5931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3630827" y="5777476"/>
            <a:ext cx="963827" cy="5107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028873" y="4648892"/>
            <a:ext cx="4627605" cy="8972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檢察系統是否有漏洞的</a:t>
            </a:r>
            <a:r>
              <a:rPr lang="en-US" altLang="zh-TW" sz="2800" dirty="0" smtClean="0"/>
              <a:t>NSE!</a:t>
            </a:r>
          </a:p>
          <a:p>
            <a:pPr algn="ctr"/>
            <a:r>
              <a:rPr lang="zh-TW" altLang="en-US" sz="2800" dirty="0" smtClean="0"/>
              <a:t>點進去看看</a:t>
            </a:r>
            <a:endParaRPr lang="zh-TW" altLang="en-US" sz="2800" dirty="0"/>
          </a:p>
        </p:txBody>
      </p:sp>
      <p:sp>
        <p:nvSpPr>
          <p:cNvPr id="13" name="爆炸 2 12"/>
          <p:cNvSpPr/>
          <p:nvPr/>
        </p:nvSpPr>
        <p:spPr>
          <a:xfrm>
            <a:off x="7365783" y="1993081"/>
            <a:ext cx="4493645" cy="208583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同學跟著做</a:t>
            </a:r>
            <a:r>
              <a:rPr lang="en-US" altLang="zh-TW" sz="3600" dirty="0" smtClean="0"/>
              <a:t>!</a:t>
            </a:r>
            <a:endParaRPr lang="zh-TW" altLang="en-US" sz="3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1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5076" y="304801"/>
            <a:ext cx="11436178" cy="62607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好多的</a:t>
            </a:r>
            <a:r>
              <a:rPr lang="en-US" altLang="zh-TW" b="1" dirty="0" err="1" smtClean="0"/>
              <a:t>nse</a:t>
            </a:r>
            <a:r>
              <a:rPr lang="en-US" altLang="zh-TW" b="1" dirty="0" smtClean="0"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ym typeface="Wingdings" panose="05000000000000000000" pitchFamily="2" charset="2"/>
              </a:rPr>
              <a:t>找</a:t>
            </a:r>
            <a:r>
              <a:rPr lang="en-US" altLang="zh-TW" b="1" dirty="0" err="1" smtClean="0">
                <a:sym typeface="Wingdings" panose="05000000000000000000" pitchFamily="2" charset="2"/>
              </a:rPr>
              <a:t>smb</a:t>
            </a:r>
            <a:r>
              <a:rPr lang="en-US" altLang="zh-TW" b="1" dirty="0" smtClean="0">
                <a:sym typeface="Wingdings" panose="05000000000000000000" pitchFamily="2" charset="2"/>
              </a:rPr>
              <a:t>……</a:t>
            </a:r>
            <a:r>
              <a:rPr lang="zh-TW" altLang="en-US" b="1" dirty="0" smtClean="0">
                <a:sym typeface="Wingdings" panose="05000000000000000000" pitchFamily="2" charset="2"/>
              </a:rPr>
              <a:t>找到後再點進去看怎麼用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21" t="9161" r="3444" b="14166"/>
          <a:stretch/>
        </p:blipFill>
        <p:spPr>
          <a:xfrm>
            <a:off x="543698" y="1351005"/>
            <a:ext cx="7926505" cy="500036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-156518" y="3451653"/>
            <a:ext cx="700216" cy="5354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416" y="1427092"/>
            <a:ext cx="10061182" cy="45845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3698" y="1905000"/>
            <a:ext cx="1247002" cy="34163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8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98985" y="0"/>
            <a:ext cx="9693016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r>
              <a:rPr lang="zh-TW" altLang="en-US" sz="3200" dirty="0" smtClean="0"/>
              <a:t>nmap 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 smb-v</a:t>
            </a:r>
            <a:r>
              <a:rPr lang="zh-TW" alt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-ms08-067.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p445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TW" sz="3200" dirty="0" smtClean="0">
                <a:solidFill>
                  <a:srgbClr val="FF0000"/>
                </a:solidFill>
              </a:rPr>
              <a:t>&lt;</a:t>
            </a:r>
            <a:r>
              <a:rPr lang="en-US" altLang="zh-TW" sz="3200" dirty="0">
                <a:solidFill>
                  <a:srgbClr val="FF0000"/>
                </a:solidFill>
              </a:rPr>
              <a:t>XP IP&gt;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56004" r="7734"/>
          <a:stretch/>
        </p:blipFill>
        <p:spPr>
          <a:xfrm>
            <a:off x="4437959" y="1143962"/>
            <a:ext cx="4579042" cy="995133"/>
          </a:xfrm>
          <a:prstGeom prst="rect">
            <a:avLst/>
          </a:prstGeom>
        </p:spPr>
      </p:pic>
      <p:sp>
        <p:nvSpPr>
          <p:cNvPr id="8" name="剪去對角線角落矩形 7"/>
          <p:cNvSpPr/>
          <p:nvPr/>
        </p:nvSpPr>
        <p:spPr>
          <a:xfrm>
            <a:off x="0" y="0"/>
            <a:ext cx="2498984" cy="867747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執行看</a:t>
            </a:r>
            <a:r>
              <a:rPr lang="zh-TW" altLang="en-US" sz="4000" dirty="0"/>
              <a:t>看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7259" y="1143962"/>
            <a:ext cx="4020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第一種漏洞確認方式：</a:t>
            </a:r>
            <a:endParaRPr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89" y="2004951"/>
            <a:ext cx="8627011" cy="479087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555893" y="3448944"/>
            <a:ext cx="2385143" cy="861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500" dirty="0" smtClean="0"/>
              <a:t>確定此</a:t>
            </a:r>
            <a:r>
              <a:rPr lang="en-US" altLang="zh-TW" sz="2500" dirty="0" smtClean="0"/>
              <a:t>IP</a:t>
            </a:r>
            <a:r>
              <a:rPr lang="zh-TW" altLang="en-US" sz="2500" dirty="0" smtClean="0"/>
              <a:t>具有</a:t>
            </a:r>
            <a:r>
              <a:rPr lang="en-US" altLang="zh-TW" sz="2500" dirty="0" smtClean="0"/>
              <a:t>ms08_067</a:t>
            </a:r>
            <a:r>
              <a:rPr lang="zh-TW" altLang="en-US" sz="2500" dirty="0" smtClean="0"/>
              <a:t>漏洞。</a:t>
            </a:r>
            <a:endParaRPr lang="zh-TW" altLang="en-US" sz="2500" dirty="0"/>
          </a:p>
        </p:txBody>
      </p:sp>
      <p:cxnSp>
        <p:nvCxnSpPr>
          <p:cNvPr id="12" name="直線單箭頭接點 11"/>
          <p:cNvCxnSpPr>
            <a:endCxn id="11" idx="1"/>
          </p:cNvCxnSpPr>
          <p:nvPr/>
        </p:nvCxnSpPr>
        <p:spPr>
          <a:xfrm flipV="1">
            <a:off x="2498984" y="3879831"/>
            <a:ext cx="7056909" cy="781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圓角矩形 3"/>
          <p:cNvSpPr/>
          <p:nvPr/>
        </p:nvSpPr>
        <p:spPr>
          <a:xfrm>
            <a:off x="1422400" y="2476500"/>
            <a:ext cx="4368800" cy="342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5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19984" r="1938" b="5766"/>
          <a:stretch/>
        </p:blipFill>
        <p:spPr>
          <a:xfrm>
            <a:off x="319216" y="1320800"/>
            <a:ext cx="9040685" cy="54062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555893" y="3448944"/>
            <a:ext cx="2385143" cy="861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500" dirty="0" smtClean="0"/>
              <a:t>確定此</a:t>
            </a:r>
            <a:r>
              <a:rPr lang="en-US" altLang="zh-TW" sz="2500" dirty="0" smtClean="0"/>
              <a:t>IP</a:t>
            </a:r>
            <a:r>
              <a:rPr lang="zh-TW" altLang="en-US" sz="2500" dirty="0" smtClean="0"/>
              <a:t>具有</a:t>
            </a:r>
            <a:r>
              <a:rPr lang="en-US" altLang="zh-TW" sz="2500" dirty="0" smtClean="0"/>
              <a:t>ms08_067</a:t>
            </a:r>
            <a:r>
              <a:rPr lang="zh-TW" altLang="en-US" sz="2500" dirty="0" smtClean="0"/>
              <a:t>漏洞。</a:t>
            </a:r>
            <a:endParaRPr lang="zh-TW" altLang="en-US" sz="2500" dirty="0"/>
          </a:p>
        </p:txBody>
      </p:sp>
      <p:cxnSp>
        <p:nvCxnSpPr>
          <p:cNvPr id="8" name="直線單箭頭接點 7"/>
          <p:cNvCxnSpPr>
            <a:endCxn id="7" idx="1"/>
          </p:cNvCxnSpPr>
          <p:nvPr/>
        </p:nvCxnSpPr>
        <p:spPr>
          <a:xfrm>
            <a:off x="2298358" y="3618470"/>
            <a:ext cx="7257535" cy="261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4191" y="651262"/>
            <a:ext cx="1132256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dirty="0"/>
              <a:t>nmap 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 </a:t>
            </a:r>
            <a:r>
              <a:rPr lang="en-US" altLang="zh-TW" sz="3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dirty="0" smtClean="0">
                <a:solidFill>
                  <a:srgbClr val="FF0000"/>
                </a:solidFill>
              </a:rPr>
              <a:t>&lt;</a:t>
            </a:r>
            <a:r>
              <a:rPr lang="en-US" altLang="zh-TW" sz="3200" dirty="0">
                <a:solidFill>
                  <a:srgbClr val="FF0000"/>
                </a:solidFill>
              </a:rPr>
              <a:t>XP IP&gt;</a:t>
            </a:r>
          </a:p>
        </p:txBody>
      </p:sp>
      <p:sp>
        <p:nvSpPr>
          <p:cNvPr id="6" name="爆炸 2 5"/>
          <p:cNvSpPr/>
          <p:nvPr/>
        </p:nvSpPr>
        <p:spPr>
          <a:xfrm>
            <a:off x="6821790" y="104042"/>
            <a:ext cx="5272215" cy="266082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同學跟著做</a:t>
            </a:r>
            <a:r>
              <a:rPr lang="en-US" altLang="zh-TW" sz="5400" dirty="0" smtClean="0"/>
              <a:t>!</a:t>
            </a:r>
            <a:endParaRPr lang="zh-TW" altLang="en-US" sz="5400" dirty="0"/>
          </a:p>
        </p:txBody>
      </p:sp>
      <p:sp>
        <p:nvSpPr>
          <p:cNvPr id="9" name="矩形 8"/>
          <p:cNvSpPr/>
          <p:nvPr/>
        </p:nvSpPr>
        <p:spPr>
          <a:xfrm>
            <a:off x="221558" y="66487"/>
            <a:ext cx="4439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第二種漏洞確認方式：</a:t>
            </a:r>
            <a:endParaRPr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6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76678" y="679101"/>
            <a:ext cx="3360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smb</a:t>
            </a:r>
            <a:r>
              <a:rPr lang="zh-TW" alt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-check-vuln</a:t>
            </a:r>
            <a:r>
              <a:rPr lang="zh-TW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-1103097" y="7378243"/>
            <a:ext cx="184731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66"/>
          <a:stretch/>
        </p:blipFill>
        <p:spPr>
          <a:xfrm>
            <a:off x="7734300" y="166668"/>
            <a:ext cx="3788734" cy="65516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2598" y="128601"/>
            <a:ext cx="53905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NSE(</a:t>
            </a:r>
            <a:r>
              <a:rPr lang="en-US" altLang="zh-TW" sz="4000" dirty="0" err="1" smtClean="0"/>
              <a:t>Nmap</a:t>
            </a:r>
            <a:r>
              <a:rPr lang="en-US" altLang="zh-TW" sz="4000" dirty="0" smtClean="0"/>
              <a:t> Script Engine)</a:t>
            </a:r>
            <a:endParaRPr lang="en-US" altLang="zh-TW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821" y="3265683"/>
            <a:ext cx="6088245" cy="3363716"/>
          </a:xfrm>
          <a:prstGeom prst="rect">
            <a:avLst/>
          </a:prstGeom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216820" y="1044935"/>
            <a:ext cx="7341701" cy="2427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提供你執行腳本程式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(script)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環境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腳本程式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(script)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是使用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開發的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不同版本會有新增與刪除狀況</a:t>
            </a:r>
            <a:endParaRPr lang="en-US" altLang="zh-TW" sz="24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早期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支援的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是smb-check-vulns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可以一次找相關漏洞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！新版的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已經取消這個</a:t>
            </a:r>
            <a:r>
              <a:rPr lang="zh-TW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腳本程式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(script)!</a:t>
            </a:r>
            <a:endParaRPr lang="zh-TW" altLang="en-US" sz="2400" dirty="0" smtClean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801956" y="482544"/>
            <a:ext cx="1765300" cy="2006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ＮＥＸＴ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7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3822" y="1893315"/>
            <a:ext cx="6773562" cy="41767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新版的</a:t>
            </a:r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已經取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消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這個</a:t>
            </a:r>
            <a:r>
              <a:rPr lang="zh-TW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腳本程式</a:t>
            </a:r>
            <a:r>
              <a:rPr lang="en-US" altLang="zh-TW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(script)!</a:t>
            </a:r>
            <a:endParaRPr lang="zh-TW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3822" y="1025246"/>
            <a:ext cx="1132256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dirty="0"/>
              <a:t>nmap 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zh-TW" alt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cript=smb-check-vulns 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&lt;</a:t>
            </a:r>
            <a:r>
              <a:rPr lang="en-US" altLang="zh-TW" sz="3200" dirty="0">
                <a:solidFill>
                  <a:srgbClr val="FF0000"/>
                </a:solidFill>
              </a:rPr>
              <a:t>XP IP&gt;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6452255" y="3214586"/>
            <a:ext cx="5561680" cy="41767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找找看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(Googling)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找個替代方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</a:t>
            </a:r>
            <a:endParaRPr lang="zh-TW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52186" y="1878526"/>
            <a:ext cx="3360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smb</a:t>
            </a:r>
            <a:r>
              <a:rPr lang="zh-TW" alt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-check-vuln</a:t>
            </a:r>
            <a:r>
              <a:rPr lang="zh-TW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390261" y="401966"/>
            <a:ext cx="10499990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早期</a:t>
            </a:r>
            <a:r>
              <a:rPr lang="en-US" altLang="zh-TW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支援的</a:t>
            </a:r>
            <a:r>
              <a:rPr lang="en-US" altLang="zh-TW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smb-check-vulns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可以一次找相關漏洞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0" y="3095947"/>
            <a:ext cx="5467350" cy="24669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4" t="47284" r="35089" b="22522"/>
          <a:stretch/>
        </p:blipFill>
        <p:spPr>
          <a:xfrm>
            <a:off x="5575686" y="4572254"/>
            <a:ext cx="6189968" cy="1930714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10800000">
            <a:off x="4925208" y="3102714"/>
            <a:ext cx="1421543" cy="6073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00453" y="4375886"/>
            <a:ext cx="4876800" cy="294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635980" y="6596390"/>
            <a:ext cx="5076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Ref: https</a:t>
            </a:r>
            <a:r>
              <a:rPr lang="en-US" altLang="zh-TW" sz="1100" dirty="0"/>
              <a:t>://security.stackexchange.com/questions/119827/missing-scripts-in-nmap</a:t>
            </a:r>
            <a:endParaRPr lang="zh-TW" altLang="en-US" sz="1100" dirty="0"/>
          </a:p>
        </p:txBody>
      </p:sp>
      <p:sp>
        <p:nvSpPr>
          <p:cNvPr id="12" name="向右箭號 11"/>
          <p:cNvSpPr/>
          <p:nvPr/>
        </p:nvSpPr>
        <p:spPr>
          <a:xfrm rot="1534971">
            <a:off x="5304327" y="4462531"/>
            <a:ext cx="601806" cy="536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上箭號 12"/>
          <p:cNvSpPr/>
          <p:nvPr/>
        </p:nvSpPr>
        <p:spPr>
          <a:xfrm>
            <a:off x="4751385" y="1534595"/>
            <a:ext cx="450810" cy="3439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6301" y="276764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9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927129" y="953168"/>
            <a:ext cx="3846168" cy="2446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4835" y="191548"/>
            <a:ext cx="2626638" cy="66570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測試環境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51492" y="3218064"/>
            <a:ext cx="1612942" cy="415498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2100" dirty="0"/>
              <a:t>192.168.2.61</a:t>
            </a:r>
            <a:endParaRPr lang="zh-TW" altLang="en-US" sz="2100" dirty="0"/>
          </a:p>
        </p:txBody>
      </p:sp>
      <p:sp>
        <p:nvSpPr>
          <p:cNvPr id="9" name="矩形 8"/>
          <p:cNvSpPr/>
          <p:nvPr/>
        </p:nvSpPr>
        <p:spPr>
          <a:xfrm>
            <a:off x="584151" y="5145157"/>
            <a:ext cx="6028023" cy="15109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46" y="5352451"/>
            <a:ext cx="1935430" cy="12096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59" y="5354053"/>
            <a:ext cx="1940028" cy="12257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15" y="1285117"/>
            <a:ext cx="3553003" cy="1996807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4271888" y="1789085"/>
            <a:ext cx="655245" cy="6257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2622374" y="3272290"/>
            <a:ext cx="1612942" cy="415498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2100" dirty="0"/>
              <a:t>192.168.2.60</a:t>
            </a:r>
            <a:endParaRPr lang="zh-TW" altLang="en-US" sz="2100" dirty="0"/>
          </a:p>
        </p:txBody>
      </p:sp>
      <p:sp>
        <p:nvSpPr>
          <p:cNvPr id="16" name="矩形 15"/>
          <p:cNvSpPr/>
          <p:nvPr/>
        </p:nvSpPr>
        <p:spPr>
          <a:xfrm>
            <a:off x="2989389" y="811331"/>
            <a:ext cx="1261884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dirty="0"/>
              <a:t>攻擊機器</a:t>
            </a:r>
            <a:endParaRPr lang="en-US" altLang="zh-TW" sz="2100" dirty="0"/>
          </a:p>
          <a:p>
            <a:r>
              <a:rPr lang="en-US" altLang="zh-TW" sz="2100" dirty="0"/>
              <a:t>Kali Linux</a:t>
            </a:r>
            <a:endParaRPr lang="zh-TW" altLang="en-US" sz="2100" dirty="0"/>
          </a:p>
        </p:txBody>
      </p:sp>
      <p:sp>
        <p:nvSpPr>
          <p:cNvPr id="18" name="矩形 17"/>
          <p:cNvSpPr/>
          <p:nvPr/>
        </p:nvSpPr>
        <p:spPr>
          <a:xfrm>
            <a:off x="5217073" y="864208"/>
            <a:ext cx="200548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dirty="0"/>
              <a:t>被攻擊的機器</a:t>
            </a:r>
            <a:endParaRPr lang="en-US" altLang="zh-TW" sz="2100" dirty="0"/>
          </a:p>
          <a:p>
            <a:r>
              <a:rPr lang="en-US" altLang="zh-TW" sz="2100" dirty="0"/>
              <a:t>Windows XP SP2</a:t>
            </a:r>
            <a:endParaRPr lang="zh-TW" altLang="en-US" sz="21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t="18086" b="28292"/>
          <a:stretch/>
        </p:blipFill>
        <p:spPr>
          <a:xfrm>
            <a:off x="584150" y="3709787"/>
            <a:ext cx="6083287" cy="135914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073" y="2069890"/>
            <a:ext cx="1818045" cy="12120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59814" y="1285113"/>
            <a:ext cx="4358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體驗營提供的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image[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已安裝在各位的電腦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641393" y="1803031"/>
          <a:ext cx="41554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106"/>
                <a:gridCol w="2158314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作業系統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攻擊機器</a:t>
                      </a:r>
                      <a:endParaRPr lang="en-US" altLang="zh-TW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Kali Linux 2016.1</a:t>
                      </a:r>
                      <a:endParaRPr lang="zh-TW" alt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被攻擊的機器</a:t>
                      </a:r>
                      <a:endParaRPr lang="en-US" altLang="zh-TW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Windows XP SP2</a:t>
                      </a:r>
                      <a:endParaRPr lang="zh-TW" altLang="en-US" sz="18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217" y="3709783"/>
            <a:ext cx="5004543" cy="1415426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409038" y="4209535"/>
            <a:ext cx="813516" cy="43660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3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>
                <a:solidFill>
                  <a:srgbClr val="FFFF00"/>
                </a:solidFill>
                <a:latin typeface="Blackadder ITC" panose="04020505051007020D02" pitchFamily="82" charset="0"/>
              </a:rPr>
              <a:t>3</a:t>
            </a:r>
          </a:p>
          <a:p>
            <a:pPr algn="ctr"/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漏洞利用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  <a:latin typeface="Blackadder ITC" panose="04020505051007020D02" pitchFamily="82" charset="0"/>
              </a:rPr>
              <a:t>就是攻擊啦</a:t>
            </a:r>
            <a:r>
              <a:rPr lang="en-US" altLang="zh-TW" sz="4000" dirty="0">
                <a:solidFill>
                  <a:schemeClr val="bg1"/>
                </a:solidFill>
                <a:latin typeface="Blackadder ITC" panose="04020505051007020D02" pitchFamily="82" charset="0"/>
              </a:rPr>
              <a:t>!!</a:t>
            </a:r>
          </a:p>
          <a:p>
            <a:pPr algn="ctr"/>
            <a:endParaRPr lang="en-US" altLang="zh-TW" sz="40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>
                <a:solidFill>
                  <a:srgbClr val="FFFF00"/>
                </a:solidFill>
                <a:latin typeface="Blackadder ITC" panose="04020505051007020D02" pitchFamily="82" charset="0"/>
              </a:rPr>
              <a:t>3</a:t>
            </a:r>
          </a:p>
          <a:p>
            <a:pPr algn="ctr"/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漏洞利用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  <a:latin typeface="Blackadder ITC" panose="04020505051007020D02" pitchFamily="82" charset="0"/>
              </a:rPr>
              <a:t>就是攻擊啦</a:t>
            </a:r>
            <a:r>
              <a:rPr lang="en-US" altLang="zh-TW" sz="4000" dirty="0">
                <a:solidFill>
                  <a:schemeClr val="bg1"/>
                </a:solidFill>
                <a:latin typeface="Blackadder ITC" panose="04020505051007020D02" pitchFamily="82" charset="0"/>
              </a:rPr>
              <a:t>!!</a:t>
            </a: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</a:rPr>
              <a:t>召喚</a:t>
            </a:r>
            <a:r>
              <a:rPr lang="zh-TW" altLang="en-US" sz="4000" b="1" dirty="0">
                <a:solidFill>
                  <a:srgbClr val="FFFF00"/>
                </a:solidFill>
              </a:rPr>
              <a:t> 攻擊神器 </a:t>
            </a:r>
            <a:r>
              <a:rPr lang="en-US" altLang="zh-TW" sz="4000" b="1" dirty="0" err="1"/>
              <a:t>metasploit</a:t>
            </a:r>
            <a:r>
              <a:rPr lang="zh-TW" altLang="en-US" sz="4000" b="1" dirty="0"/>
              <a:t> </a:t>
            </a:r>
            <a:r>
              <a:rPr lang="en-US" altLang="zh-TW" sz="4000" b="1" dirty="0"/>
              <a:t>framework</a:t>
            </a:r>
            <a:endParaRPr lang="en-US" altLang="zh-TW" sz="40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3127" y="0"/>
            <a:ext cx="8668265" cy="785702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7030A0"/>
                </a:solidFill>
              </a:rPr>
              <a:t>駭</a:t>
            </a:r>
            <a:r>
              <a:rPr lang="zh-TW" altLang="en-US" b="1" dirty="0">
                <a:solidFill>
                  <a:srgbClr val="7030A0"/>
                </a:solidFill>
              </a:rPr>
              <a:t>客</a:t>
            </a:r>
            <a:r>
              <a:rPr lang="zh-TW" altLang="en-US" b="1" dirty="0" smtClean="0">
                <a:solidFill>
                  <a:srgbClr val="7030A0"/>
                </a:solidFill>
              </a:rPr>
              <a:t>攻擊神器 </a:t>
            </a:r>
            <a:r>
              <a:rPr lang="en-US" altLang="zh-TW" b="1" dirty="0" err="1" smtClean="0"/>
              <a:t>metasploit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framework</a:t>
            </a:r>
            <a:endParaRPr lang="zh-TW" altLang="en-US" dirty="0"/>
          </a:p>
        </p:txBody>
      </p:sp>
      <p:sp>
        <p:nvSpPr>
          <p:cNvPr id="8" name="內容版面配置區 1"/>
          <p:cNvSpPr>
            <a:spLocks noGrp="1"/>
          </p:cNvSpPr>
          <p:nvPr>
            <p:ph idx="1"/>
          </p:nvPr>
        </p:nvSpPr>
        <p:spPr>
          <a:xfrm>
            <a:off x="169929" y="5279723"/>
            <a:ext cx="7845068" cy="148002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err="1"/>
              <a:t>Metasploit</a:t>
            </a:r>
            <a:r>
              <a:rPr lang="zh-TW" altLang="en-US" dirty="0"/>
              <a:t>可在</a:t>
            </a:r>
            <a:r>
              <a:rPr lang="en-US" altLang="zh-TW" dirty="0"/>
              <a:t>Windows </a:t>
            </a:r>
            <a:r>
              <a:rPr lang="zh-TW" altLang="en-US" dirty="0"/>
              <a:t>、</a:t>
            </a:r>
            <a:r>
              <a:rPr lang="en-US" altLang="zh-TW" dirty="0"/>
              <a:t>Linux</a:t>
            </a:r>
            <a:r>
              <a:rPr lang="zh-TW" altLang="en-US" dirty="0"/>
              <a:t>、</a:t>
            </a:r>
            <a:r>
              <a:rPr lang="en-US" altLang="zh-TW" dirty="0" err="1"/>
              <a:t>MacOS</a:t>
            </a:r>
            <a:r>
              <a:rPr lang="en-US" altLang="zh-TW" dirty="0"/>
              <a:t> </a:t>
            </a:r>
            <a:r>
              <a:rPr lang="zh-TW" altLang="en-US" dirty="0"/>
              <a:t>等作業系統下使用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開放原始碼</a:t>
            </a:r>
            <a:r>
              <a:rPr lang="en-US" altLang="zh-TW" dirty="0"/>
              <a:t>,</a:t>
            </a:r>
            <a:r>
              <a:rPr lang="zh-TW" altLang="en-US" dirty="0" smtClean="0"/>
              <a:t>定期發佈更新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>
                <a:solidFill>
                  <a:srgbClr val="FF0000"/>
                </a:solidFill>
              </a:rPr>
              <a:t>可將攻擊程式模組化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且模組</a:t>
            </a:r>
            <a:r>
              <a:rPr lang="zh-TW" altLang="en-US" dirty="0" smtClean="0">
                <a:solidFill>
                  <a:srgbClr val="7030A0"/>
                </a:solidFill>
              </a:rPr>
              <a:t>可自行擴充</a:t>
            </a:r>
            <a:endParaRPr lang="en-US" altLang="zh-TW" dirty="0" smtClean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開發程式語言是</a:t>
            </a:r>
            <a:r>
              <a:rPr lang="en-US" altLang="zh-TW" dirty="0" smtClean="0"/>
              <a:t>ruby,</a:t>
            </a:r>
            <a:r>
              <a:rPr lang="zh-TW" altLang="en-US" dirty="0" smtClean="0"/>
              <a:t>目前已有</a:t>
            </a:r>
            <a:r>
              <a:rPr lang="en-US" altLang="zh-TW" sz="3000" dirty="0">
                <a:solidFill>
                  <a:srgbClr val="FF0000"/>
                </a:solidFill>
              </a:rPr>
              <a:t>3300+</a:t>
            </a:r>
            <a:r>
              <a:rPr lang="zh-TW" altLang="en-US" dirty="0" smtClean="0"/>
              <a:t>種攻擊項目</a:t>
            </a: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63843" y="736712"/>
            <a:ext cx="3358868" cy="400110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rial" panose="020B0604020202020204" pitchFamily="34" charset="0"/>
              </a:rPr>
              <a:t>https://www.metasploit.com/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09596" y="736712"/>
            <a:ext cx="484100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https://github.com/rapid7/metasploit-framework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5"/>
          <a:stretch/>
        </p:blipFill>
        <p:spPr>
          <a:xfrm>
            <a:off x="63843" y="1230891"/>
            <a:ext cx="8195555" cy="388304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38" y="282905"/>
            <a:ext cx="3510556" cy="85391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03201" y="3976193"/>
            <a:ext cx="3398611" cy="433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六大功能模組</a:t>
            </a:r>
            <a:r>
              <a:rPr lang="en-US" altLang="zh-TW" sz="2400" dirty="0"/>
              <a:t>(modules): 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9588065" y="3979576"/>
          <a:ext cx="1455685" cy="2680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685"/>
              </a:tblGrid>
              <a:tr h="256383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模組</a:t>
                      </a:r>
                      <a:endParaRPr lang="zh-TW" altLang="en-US" dirty="0"/>
                    </a:p>
                  </a:txBody>
                  <a:tcPr/>
                </a:tc>
              </a:tr>
              <a:tr h="359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1.auxiliary</a:t>
                      </a:r>
                      <a:r>
                        <a:rPr lang="zh-TW" altLang="en-US" sz="1800" dirty="0" smtClean="0"/>
                        <a:t>  </a:t>
                      </a:r>
                      <a:endParaRPr lang="en-US" altLang="zh-TW" sz="1800" dirty="0" smtClean="0"/>
                    </a:p>
                  </a:txBody>
                  <a:tcPr/>
                </a:tc>
              </a:tr>
              <a:tr h="415318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2.exploits</a:t>
                      </a:r>
                      <a:r>
                        <a:rPr lang="zh-TW" altLang="en-US" sz="1800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  <a:tr h="359067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3.encoders</a:t>
                      </a:r>
                      <a:endParaRPr lang="zh-TW" altLang="en-US" dirty="0"/>
                    </a:p>
                  </a:txBody>
                  <a:tcPr/>
                </a:tc>
              </a:tr>
              <a:tr h="436673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4.payloads</a:t>
                      </a:r>
                      <a:endParaRPr lang="zh-TW" altLang="en-US" dirty="0"/>
                    </a:p>
                  </a:txBody>
                  <a:tcPr/>
                </a:tc>
              </a:tr>
              <a:tr h="359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5.Nops</a:t>
                      </a:r>
                    </a:p>
                  </a:txBody>
                  <a:tcPr/>
                </a:tc>
              </a:tr>
              <a:tr h="359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6.post</a:t>
                      </a:r>
                      <a:endParaRPr lang="zh-TW" altLang="en-US" sz="18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內容版面配置區 2"/>
          <p:cNvSpPr txBox="1">
            <a:spLocks/>
          </p:cNvSpPr>
          <p:nvPr/>
        </p:nvSpPr>
        <p:spPr>
          <a:xfrm>
            <a:off x="9114512" y="1101747"/>
            <a:ext cx="2976464" cy="2523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/>
              <a:t>支援匯入漏洞掃描資料</a:t>
            </a:r>
            <a:r>
              <a:rPr lang="en-US" altLang="zh-TW" sz="2000" dirty="0"/>
              <a:t>1.Foundstone</a:t>
            </a:r>
          </a:p>
          <a:p>
            <a:pPr marL="0" indent="0">
              <a:buNone/>
            </a:pPr>
            <a:r>
              <a:rPr lang="en-US" altLang="zh-TW" sz="2000" dirty="0"/>
              <a:t>2. Microsoft-MBSA </a:t>
            </a:r>
          </a:p>
          <a:p>
            <a:pPr marL="0" indent="0">
              <a:buNone/>
            </a:pPr>
            <a:r>
              <a:rPr lang="en-US" altLang="zh-TW" sz="2000" dirty="0"/>
              <a:t>3.Nessus</a:t>
            </a:r>
          </a:p>
          <a:p>
            <a:pPr marL="0" indent="0">
              <a:buNone/>
            </a:pPr>
            <a:r>
              <a:rPr lang="en-US" altLang="zh-TW" sz="2000" dirty="0"/>
              <a:t>4.Qualys </a:t>
            </a:r>
          </a:p>
          <a:p>
            <a:pPr marL="0" indent="0">
              <a:buNone/>
            </a:pPr>
            <a:r>
              <a:rPr lang="en-US" altLang="zh-TW" sz="2000" dirty="0"/>
              <a:t>5.Nmap </a:t>
            </a:r>
          </a:p>
          <a:p>
            <a:pPr marL="0" indent="0">
              <a:buNone/>
            </a:pPr>
            <a:r>
              <a:rPr lang="en-US" altLang="zh-TW" sz="2000" dirty="0"/>
              <a:t>6.Retina</a:t>
            </a:r>
            <a:endParaRPr lang="zh-TW" altLang="en-US" sz="2000" dirty="0"/>
          </a:p>
        </p:txBody>
      </p:sp>
      <p:sp>
        <p:nvSpPr>
          <p:cNvPr id="12" name="圓角矩形 11"/>
          <p:cNvSpPr/>
          <p:nvPr/>
        </p:nvSpPr>
        <p:spPr>
          <a:xfrm>
            <a:off x="1073022" y="3825800"/>
            <a:ext cx="4943925" cy="67180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4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84" y="143156"/>
            <a:ext cx="2219192" cy="28621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310" y="143157"/>
            <a:ext cx="2277542" cy="28621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2662" t="2622" r="12301" b="2773"/>
          <a:stretch/>
        </p:blipFill>
        <p:spPr>
          <a:xfrm>
            <a:off x="1992995" y="4341081"/>
            <a:ext cx="1527697" cy="1926048"/>
          </a:xfrm>
          <a:prstGeom prst="rect">
            <a:avLst/>
          </a:prstGeom>
        </p:spPr>
      </p:pic>
      <p:pic>
        <p:nvPicPr>
          <p:cNvPr id="6146" name="Picture 2" descr="“Metasploit滲透測試手冊”的图片搜索结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6" r="31080" b="9710"/>
          <a:stretch/>
        </p:blipFill>
        <p:spPr bwMode="auto">
          <a:xfrm>
            <a:off x="190154" y="4331752"/>
            <a:ext cx="1564523" cy="193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13031" r="14965"/>
          <a:stretch/>
        </p:blipFill>
        <p:spPr>
          <a:xfrm>
            <a:off x="3638543" y="4207846"/>
            <a:ext cx="1572006" cy="218318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/>
          <a:srcRect l="15507" t="5923" r="16690" b="5069"/>
          <a:stretch/>
        </p:blipFill>
        <p:spPr>
          <a:xfrm>
            <a:off x="5551716" y="1726756"/>
            <a:ext cx="6385221" cy="454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剪去對角線角落矩形 7"/>
          <p:cNvSpPr/>
          <p:nvPr/>
        </p:nvSpPr>
        <p:spPr>
          <a:xfrm>
            <a:off x="190154" y="3266779"/>
            <a:ext cx="5146957" cy="765110"/>
          </a:xfrm>
          <a:prstGeom prst="snip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先快速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體驗</a:t>
            </a:r>
            <a:r>
              <a:rPr lang="zh-TW" altLang="en-US" sz="2400" dirty="0"/>
              <a:t>它的威力</a:t>
            </a:r>
            <a:r>
              <a:rPr lang="en-US" altLang="zh-TW" sz="2400" dirty="0"/>
              <a:t>,</a:t>
            </a:r>
            <a:r>
              <a:rPr lang="zh-TW" altLang="en-US" sz="2400" dirty="0"/>
              <a:t>再找時間努力</a:t>
            </a:r>
            <a:r>
              <a:rPr lang="en-US" altLang="zh-TW" sz="2400" dirty="0"/>
              <a:t>!</a:t>
            </a:r>
            <a:endParaRPr lang="zh-TW" altLang="en-US" sz="2400" dirty="0"/>
          </a:p>
        </p:txBody>
      </p:sp>
      <p:sp>
        <p:nvSpPr>
          <p:cNvPr id="10" name="圓角矩形 9"/>
          <p:cNvSpPr/>
          <p:nvPr/>
        </p:nvSpPr>
        <p:spPr>
          <a:xfrm>
            <a:off x="5551716" y="659821"/>
            <a:ext cx="63852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/>
              <a:t>強烈推薦</a:t>
            </a:r>
            <a:endParaRPr lang="en-US" altLang="zh-TW" sz="2800" dirty="0"/>
          </a:p>
          <a:p>
            <a:r>
              <a:rPr lang="en-US" altLang="zh-TW" dirty="0"/>
              <a:t>https://www.offensive-security.com/metasploit-unleashed/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0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6390" y="105055"/>
            <a:ext cx="11439606" cy="1042158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有時候需要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預先處理</a:t>
            </a:r>
            <a:r>
              <a:rPr lang="en-US" altLang="zh-TW" dirty="0" smtClean="0"/>
              <a:t>:</a:t>
            </a:r>
            <a:r>
              <a:rPr lang="zh-TW" altLang="en-US" dirty="0" smtClean="0"/>
              <a:t>第一次執行</a:t>
            </a:r>
            <a:r>
              <a:rPr lang="en-US" altLang="zh-TW" dirty="0" err="1" smtClean="0"/>
              <a:t>msfconsole</a:t>
            </a:r>
            <a:r>
              <a:rPr lang="zh-TW" altLang="en-US" dirty="0" smtClean="0"/>
              <a:t>時先執行下列步驟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90" y="2755335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52" y="1543771"/>
            <a:ext cx="2992709" cy="1995139"/>
          </a:xfrm>
          <a:prstGeom prst="rect">
            <a:avLst/>
          </a:prstGeom>
        </p:spPr>
      </p:pic>
      <p:cxnSp>
        <p:nvCxnSpPr>
          <p:cNvPr id="7" name="直線單箭頭接點 6"/>
          <p:cNvCxnSpPr>
            <a:stCxn id="2050" idx="3"/>
          </p:cNvCxnSpPr>
          <p:nvPr/>
        </p:nvCxnSpPr>
        <p:spPr>
          <a:xfrm>
            <a:off x="2905517" y="2171541"/>
            <a:ext cx="3439773" cy="182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3"/>
          <p:cNvPicPr>
            <a:picLocks noChangeAspect="1"/>
          </p:cNvPicPr>
          <p:nvPr/>
        </p:nvPicPr>
        <p:blipFill rotWithShape="1">
          <a:blip r:embed="rId4"/>
          <a:srcRect l="19659" t="50775" r="32417" b="20310"/>
          <a:stretch/>
        </p:blipFill>
        <p:spPr>
          <a:xfrm>
            <a:off x="4321532" y="3892211"/>
            <a:ext cx="7243989" cy="245727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08507" y="5102987"/>
            <a:ext cx="34381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Service </a:t>
            </a:r>
            <a:r>
              <a:rPr lang="en-US" altLang="zh-TW" sz="2400" dirty="0" err="1"/>
              <a:t>postgresql</a:t>
            </a:r>
            <a:r>
              <a:rPr lang="en-US" altLang="zh-TW" sz="2400" dirty="0"/>
              <a:t> start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err="1"/>
              <a:t>msfdb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init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66224" y="4683233"/>
            <a:ext cx="3500061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r>
              <a:rPr lang="en-US" altLang="zh-TW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postgresql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資料庫伺服器</a:t>
            </a:r>
            <a:endParaRPr lang="en-US" altLang="zh-TW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9418" y="5933982"/>
            <a:ext cx="3536866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建立</a:t>
            </a:r>
            <a:r>
              <a:rPr lang="en-US" altLang="zh-TW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metasploit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所需的資料庫</a:t>
            </a:r>
            <a:endParaRPr lang="en-US" altLang="zh-TW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“metasploit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7" y="1398317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7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>
          <a:xfrm>
            <a:off x="523190" y="315279"/>
            <a:ext cx="3544958" cy="11459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600" b="1" dirty="0"/>
              <a:t>啟動</a:t>
            </a:r>
            <a:r>
              <a:rPr lang="zh-TW" altLang="en-US" sz="3600" b="1" dirty="0">
                <a:solidFill>
                  <a:srgbClr val="7030A0"/>
                </a:solidFill>
              </a:rPr>
              <a:t>攻擊神器</a:t>
            </a:r>
            <a:endParaRPr lang="zh-TW" altLang="en-US" sz="3600" b="1" dirty="0"/>
          </a:p>
          <a:p>
            <a:pPr marL="0" indent="0">
              <a:buNone/>
            </a:pPr>
            <a:r>
              <a:rPr lang="en-US" altLang="zh-TW" sz="2500" dirty="0">
                <a:sym typeface="Wingdings" panose="05000000000000000000" pitchFamily="2" charset="2"/>
              </a:rPr>
              <a:t></a:t>
            </a:r>
            <a:r>
              <a:rPr lang="zh-TW" altLang="en-US" sz="2500" dirty="0"/>
              <a:t>輸入</a:t>
            </a:r>
            <a:r>
              <a:rPr lang="en-US" altLang="zh-TW" sz="3600" dirty="0" err="1"/>
              <a:t>msfconsole</a:t>
            </a:r>
            <a:endParaRPr lang="en-US" altLang="zh-TW" sz="3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58"/>
          <a:stretch/>
        </p:blipFill>
        <p:spPr>
          <a:xfrm>
            <a:off x="523191" y="2159245"/>
            <a:ext cx="11159639" cy="22448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88" b="94170"/>
          <a:stretch/>
        </p:blipFill>
        <p:spPr>
          <a:xfrm>
            <a:off x="4208109" y="867979"/>
            <a:ext cx="5951241" cy="75391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-1178767" y="4002833"/>
            <a:ext cx="1045028" cy="5505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H="1" flipV="1">
            <a:off x="1306286" y="4553339"/>
            <a:ext cx="345232" cy="42920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51520" y="4982549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7030A0"/>
                </a:solidFill>
              </a:rPr>
              <a:t>進入到攻擊魍神之國度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257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1711" y="197176"/>
            <a:ext cx="11728579" cy="96915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你當然要熟悉</a:t>
            </a:r>
            <a:r>
              <a:rPr lang="en-US" altLang="zh-TW" dirty="0" err="1" smtClean="0"/>
              <a:t>msfconsole</a:t>
            </a:r>
            <a:r>
              <a:rPr lang="zh-TW" altLang="en-US" dirty="0" smtClean="0"/>
              <a:t>的各種指令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700" dirty="0"/>
              <a:t>https://www.offensive-security.com/metasploit-unleashed/msfconsole-commands/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42" t="6077" r="17284" b="8151"/>
          <a:stretch/>
        </p:blipFill>
        <p:spPr>
          <a:xfrm>
            <a:off x="1474237" y="1399594"/>
            <a:ext cx="7419703" cy="522514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060441" y="2864498"/>
            <a:ext cx="6344816" cy="399350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8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先學最重要的</a:t>
            </a:r>
            <a:r>
              <a:rPr lang="en-US" altLang="zh-TW" dirty="0" smtClean="0"/>
              <a:t>[</a:t>
            </a:r>
            <a:r>
              <a:rPr lang="zh-TW" altLang="en-US" dirty="0" smtClean="0"/>
              <a:t>後面會有實際操作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50810" y="1564368"/>
          <a:ext cx="1089038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579"/>
                <a:gridCol w="89658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Commands</a:t>
                      </a:r>
                      <a:r>
                        <a:rPr lang="zh-TW" altLang="en-US" dirty="0" smtClean="0"/>
                        <a:t> 指令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The help command will give you a list and small description of all available commands.</a:t>
                      </a:r>
                    </a:p>
                    <a:p>
                      <a:r>
                        <a:rPr lang="zh-TW" altLang="en-US" sz="2000" dirty="0" smtClean="0"/>
                        <a:t>列出簡單說明以及可用的指令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search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用來找東西  </a:t>
                      </a:r>
                      <a:r>
                        <a:rPr lang="en-US" altLang="zh-TW" sz="2000" dirty="0" smtClean="0"/>
                        <a:t>search ms08-067   </a:t>
                      </a:r>
                      <a:r>
                        <a:rPr lang="zh-TW" altLang="en-US" sz="2000" dirty="0" smtClean="0"/>
                        <a:t> 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show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顯示各種模組或者</a:t>
                      </a:r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顯示各種攻擊所需參數</a:t>
                      </a:r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(show options)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set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設定</a:t>
                      </a:r>
                      <a:r>
                        <a:rPr lang="zh-TW" altLang="en-US" dirty="0" smtClean="0"/>
                        <a:t>各種參數</a:t>
                      </a:r>
                      <a:endParaRPr lang="en-US" altLang="zh-TW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set 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RHOST 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192.168.1.2  </a:t>
                      </a:r>
                      <a:r>
                        <a:rPr lang="en-US" altLang="zh-TW" sz="2400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sz="2400" dirty="0" smtClean="0">
                          <a:sym typeface="Wingdings" panose="05000000000000000000" pitchFamily="2" charset="2"/>
                        </a:rPr>
                        <a:t>設定</a:t>
                      </a:r>
                      <a:r>
                        <a:rPr lang="en-US" altLang="zh-TW" sz="2400" dirty="0" smtClean="0"/>
                        <a:t>RHOST</a:t>
                      </a:r>
                      <a:r>
                        <a:rPr lang="zh-TW" altLang="en-US" sz="2400" dirty="0" smtClean="0"/>
                        <a:t>參數</a:t>
                      </a:r>
                      <a:r>
                        <a:rPr lang="en-US" altLang="zh-TW" sz="2400" dirty="0" smtClean="0"/>
                        <a:t>[</a:t>
                      </a:r>
                      <a:r>
                        <a:rPr lang="zh-TW" altLang="en-US" sz="2400" dirty="0" smtClean="0"/>
                        <a:t>遠端主機</a:t>
                      </a:r>
                      <a:r>
                        <a:rPr lang="en-US" altLang="zh-TW" sz="2400" dirty="0" smtClean="0"/>
                        <a:t>]</a:t>
                      </a:r>
                      <a:r>
                        <a:rPr lang="zh-TW" altLang="en-US" sz="2400" dirty="0" smtClean="0">
                          <a:solidFill>
                            <a:srgbClr val="FF0000"/>
                          </a:solidFill>
                        </a:rPr>
                        <a:t>為</a:t>
                      </a:r>
                      <a:r>
                        <a:rPr lang="en-US" altLang="zh-TW" sz="2400" dirty="0" smtClean="0"/>
                        <a:t>192.168.1.2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use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使用某各個特定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攻擊軍團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(exploit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模組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或是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情報局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(auxiliary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模組底下的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scanner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子模組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 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exploit/windows/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smb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/ms08_067_netapi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exploit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進行攻擊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最後軍團集結後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攻擊參數都設定好後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就是下達攻擊的軍令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exit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離開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msfconsole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返回到 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主場</a:t>
                      </a:r>
                      <a:endParaRPr lang="en-US" altLang="zh-TW" sz="20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9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 txBox="1">
            <a:spLocks/>
          </p:cNvSpPr>
          <p:nvPr/>
        </p:nvSpPr>
        <p:spPr>
          <a:xfrm>
            <a:off x="701031" y="423316"/>
            <a:ext cx="3432431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搜尋</a:t>
            </a:r>
            <a:r>
              <a:rPr lang="en-US" altLang="zh-TW" sz="2500" b="1" dirty="0"/>
              <a:t>ms08_067</a:t>
            </a:r>
            <a:r>
              <a:rPr lang="zh-TW" altLang="en-US" sz="2500" b="1" dirty="0"/>
              <a:t>攻擊模組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348291" y="410267"/>
            <a:ext cx="5140942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en-US" altLang="zh-TW" sz="4000" dirty="0"/>
              <a:t> ms08_067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0" y="1197195"/>
            <a:ext cx="10882448" cy="1788600"/>
          </a:xfrm>
          <a:prstGeom prst="rect">
            <a:avLst/>
          </a:prstGeom>
        </p:spPr>
      </p:pic>
      <p:pic>
        <p:nvPicPr>
          <p:cNvPr id="12" name="內容版面配置區 3"/>
          <p:cNvPicPr>
            <a:picLocks noChangeAspect="1"/>
          </p:cNvPicPr>
          <p:nvPr/>
        </p:nvPicPr>
        <p:blipFill rotWithShape="1">
          <a:blip r:embed="rId3"/>
          <a:srcRect t="60431" r="2296"/>
          <a:stretch/>
        </p:blipFill>
        <p:spPr>
          <a:xfrm>
            <a:off x="3441066" y="3250983"/>
            <a:ext cx="8075578" cy="34932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61157" y="4124552"/>
            <a:ext cx="2209976" cy="195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/>
          <p:cNvSpPr/>
          <p:nvPr/>
        </p:nvSpPr>
        <p:spPr>
          <a:xfrm>
            <a:off x="214605" y="2369978"/>
            <a:ext cx="4488025" cy="7277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2417247" y="1474237"/>
            <a:ext cx="41371" cy="7931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向右箭號 5"/>
          <p:cNvSpPr/>
          <p:nvPr/>
        </p:nvSpPr>
        <p:spPr>
          <a:xfrm>
            <a:off x="2267339" y="4462451"/>
            <a:ext cx="1073020" cy="730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214604" y="3556063"/>
            <a:ext cx="2771192" cy="20889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攻擊碼程式</a:t>
            </a:r>
            <a:endParaRPr lang="en-US" altLang="zh-TW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</a:t>
            </a:r>
            <a:endParaRPr lang="en-US" altLang="zh-TW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及位置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34333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20815" y="265481"/>
            <a:ext cx="4448345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使用</a:t>
            </a:r>
            <a:r>
              <a:rPr lang="en-US" altLang="zh-TW" sz="2500" b="1" dirty="0"/>
              <a:t>ms08_067_netapi</a:t>
            </a:r>
            <a:r>
              <a:rPr lang="zh-TW" altLang="en-US" sz="2500" b="1" dirty="0"/>
              <a:t>攻擊模組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317519" y="298537"/>
            <a:ext cx="6120727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r>
              <a:rPr lang="en-US" altLang="zh-TW" sz="2500" dirty="0"/>
              <a:t> exploit/windows/</a:t>
            </a:r>
            <a:r>
              <a:rPr lang="en-US" altLang="zh-TW" sz="2500" dirty="0" err="1"/>
              <a:t>smb</a:t>
            </a:r>
            <a:r>
              <a:rPr lang="en-US" altLang="zh-TW" sz="2500" dirty="0"/>
              <a:t>/ms08_067_netapi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05" y="1050323"/>
            <a:ext cx="9751789" cy="807044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679199" y="2811003"/>
            <a:ext cx="3253852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列出需要設定參數的選項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939198" y="2850246"/>
            <a:ext cx="2223217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show options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36" y="3485708"/>
            <a:ext cx="7953246" cy="32998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07273" y="4189900"/>
            <a:ext cx="3643532" cy="1196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42449" y="5847350"/>
            <a:ext cx="5372034" cy="4770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500" dirty="0"/>
              <a:t>Required</a:t>
            </a:r>
            <a:r>
              <a:rPr lang="zh-TW" altLang="en-US" sz="2500" dirty="0"/>
              <a:t>欄位是</a:t>
            </a:r>
            <a:r>
              <a:rPr lang="en-US" altLang="zh-TW" sz="2500" dirty="0"/>
              <a:t>yes</a:t>
            </a:r>
            <a:r>
              <a:rPr lang="zh-TW" altLang="en-US" sz="2500" dirty="0"/>
              <a:t>的代表</a:t>
            </a:r>
            <a:r>
              <a:rPr lang="zh-TW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必填</a:t>
            </a:r>
            <a:r>
              <a:rPr lang="zh-TW" altLang="en-US" sz="2500" dirty="0"/>
              <a:t>選項。</a:t>
            </a: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488478" y="5199810"/>
            <a:ext cx="1140" cy="618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970672" y="1453847"/>
            <a:ext cx="6307207" cy="49625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2944986" y="1905476"/>
            <a:ext cx="3410" cy="6510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680054" y="2341244"/>
            <a:ext cx="8556691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/>
              <a:t>已經進入攻擊狀態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設定好攻擊參數就可以進行攻擊</a:t>
            </a:r>
          </a:p>
        </p:txBody>
      </p:sp>
    </p:spTree>
    <p:extLst>
      <p:ext uri="{BB962C8B-B14F-4D97-AF65-F5344CB8AC3E}">
        <p14:creationId xmlns:p14="http://schemas.microsoft.com/office/powerpoint/2010/main" val="25625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9" r="8247"/>
          <a:stretch/>
        </p:blipFill>
        <p:spPr>
          <a:xfrm>
            <a:off x="198031" y="1799192"/>
            <a:ext cx="5247250" cy="396045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5797276" y="20901"/>
            <a:ext cx="38636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77" y="1799192"/>
            <a:ext cx="5501023" cy="39604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71462" y="1150540"/>
            <a:ext cx="1329723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000" dirty="0"/>
              <a:t>i</a:t>
            </a:r>
            <a:r>
              <a:rPr lang="zh-TW" altLang="en-US" sz="3000" dirty="0">
                <a:solidFill>
                  <a:srgbClr val="FFFF00"/>
                </a:solidFill>
              </a:rPr>
              <a:t>f</a:t>
            </a:r>
            <a:r>
              <a:rPr lang="zh-TW" altLang="en-US" sz="3000" dirty="0"/>
              <a:t>c</a:t>
            </a:r>
            <a:r>
              <a:rPr lang="en-US" altLang="zh-TW" sz="3000" dirty="0"/>
              <a:t>o</a:t>
            </a:r>
            <a:r>
              <a:rPr lang="zh-TW" altLang="en-US" sz="3000" dirty="0"/>
              <a:t>nfig</a:t>
            </a:r>
          </a:p>
        </p:txBody>
      </p:sp>
      <p:sp>
        <p:nvSpPr>
          <p:cNvPr id="9" name="矩形 8"/>
          <p:cNvSpPr/>
          <p:nvPr/>
        </p:nvSpPr>
        <p:spPr>
          <a:xfrm>
            <a:off x="8005981" y="1128294"/>
            <a:ext cx="1423147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000" dirty="0"/>
              <a:t>i</a:t>
            </a:r>
            <a:r>
              <a:rPr lang="en-US" altLang="zh-TW" sz="3000" dirty="0">
                <a:solidFill>
                  <a:srgbClr val="FFFF00"/>
                </a:solidFill>
              </a:rPr>
              <a:t>p</a:t>
            </a:r>
            <a:r>
              <a:rPr lang="zh-TW" altLang="en-US" sz="3000" dirty="0"/>
              <a:t>c</a:t>
            </a:r>
            <a:r>
              <a:rPr lang="en-US" altLang="zh-TW" sz="3000" dirty="0"/>
              <a:t>o</a:t>
            </a:r>
            <a:r>
              <a:rPr lang="zh-TW" altLang="en-US" sz="3000" dirty="0"/>
              <a:t>nfig</a:t>
            </a:r>
          </a:p>
        </p:txBody>
      </p:sp>
      <p:sp>
        <p:nvSpPr>
          <p:cNvPr id="10" name="矩形 9"/>
          <p:cNvSpPr/>
          <p:nvPr/>
        </p:nvSpPr>
        <p:spPr>
          <a:xfrm>
            <a:off x="877163" y="3072718"/>
            <a:ext cx="1459159" cy="15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238691" y="4041041"/>
            <a:ext cx="848931" cy="143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87139" y="5948944"/>
            <a:ext cx="2238113" cy="553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/>
              <a:t>192.168.2.60</a:t>
            </a:r>
            <a:endParaRPr lang="zh-TW" altLang="en-US" sz="3000" dirty="0"/>
          </a:p>
        </p:txBody>
      </p:sp>
      <p:sp>
        <p:nvSpPr>
          <p:cNvPr id="2" name="矩形 1"/>
          <p:cNvSpPr/>
          <p:nvPr/>
        </p:nvSpPr>
        <p:spPr>
          <a:xfrm>
            <a:off x="877161" y="5948944"/>
            <a:ext cx="1309974" cy="5539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000" dirty="0"/>
              <a:t>Kali IP </a:t>
            </a:r>
            <a:r>
              <a:rPr lang="en-US" altLang="zh-TW" sz="3000" dirty="0"/>
              <a:t>:</a:t>
            </a:r>
            <a:endParaRPr lang="zh-TW" altLang="en-US" sz="3000" dirty="0"/>
          </a:p>
        </p:txBody>
      </p:sp>
      <p:sp>
        <p:nvSpPr>
          <p:cNvPr id="14" name="矩形 13"/>
          <p:cNvSpPr/>
          <p:nvPr/>
        </p:nvSpPr>
        <p:spPr>
          <a:xfrm>
            <a:off x="8583223" y="5993435"/>
            <a:ext cx="2238113" cy="553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/>
              <a:t>192.168.2.61</a:t>
            </a:r>
            <a:endParaRPr lang="zh-TW" altLang="en-US" sz="3000" dirty="0"/>
          </a:p>
        </p:txBody>
      </p:sp>
      <p:sp>
        <p:nvSpPr>
          <p:cNvPr id="15" name="矩形 14"/>
          <p:cNvSpPr/>
          <p:nvPr/>
        </p:nvSpPr>
        <p:spPr>
          <a:xfrm>
            <a:off x="7428740" y="5993435"/>
            <a:ext cx="1154483" cy="5539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/>
              <a:t>XP</a:t>
            </a:r>
            <a:r>
              <a:rPr lang="zh-TW" altLang="en-US" sz="3000" dirty="0"/>
              <a:t> IP </a:t>
            </a:r>
            <a:r>
              <a:rPr lang="en-US" altLang="zh-TW" sz="3000" dirty="0"/>
              <a:t>:</a:t>
            </a:r>
            <a:endParaRPr lang="zh-TW" altLang="en-US" sz="3000" dirty="0"/>
          </a:p>
        </p:txBody>
      </p:sp>
      <p:sp>
        <p:nvSpPr>
          <p:cNvPr id="16" name="向右箭號 15"/>
          <p:cNvSpPr/>
          <p:nvPr/>
        </p:nvSpPr>
        <p:spPr>
          <a:xfrm>
            <a:off x="5240337" y="3429389"/>
            <a:ext cx="1281838" cy="4697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52856" y="127014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請先啟動與登入你的測試環境</a:t>
            </a:r>
          </a:p>
        </p:txBody>
      </p:sp>
      <p:sp>
        <p:nvSpPr>
          <p:cNvPr id="17" name="爆炸 2 16"/>
          <p:cNvSpPr/>
          <p:nvPr/>
        </p:nvSpPr>
        <p:spPr>
          <a:xfrm>
            <a:off x="3515341" y="450175"/>
            <a:ext cx="4172338" cy="21909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同學跟著做</a:t>
            </a:r>
            <a:r>
              <a:rPr lang="en-US" altLang="zh-TW" sz="3200" dirty="0"/>
              <a:t>!</a:t>
            </a:r>
            <a:endParaRPr lang="zh-TW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-1371145" y="950385"/>
            <a:ext cx="1261884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dirty="0"/>
              <a:t>攻擊機器</a:t>
            </a:r>
            <a:endParaRPr lang="en-US" altLang="zh-TW" sz="2100" dirty="0"/>
          </a:p>
          <a:p>
            <a:r>
              <a:rPr lang="en-US" altLang="zh-TW" sz="2100" dirty="0"/>
              <a:t>Kali Linux</a:t>
            </a:r>
            <a:endParaRPr lang="zh-TW" altLang="en-US" sz="2100" dirty="0"/>
          </a:p>
        </p:txBody>
      </p:sp>
      <p:sp>
        <p:nvSpPr>
          <p:cNvPr id="19" name="矩形 18"/>
          <p:cNvSpPr/>
          <p:nvPr/>
        </p:nvSpPr>
        <p:spPr>
          <a:xfrm>
            <a:off x="9951474" y="1002076"/>
            <a:ext cx="200548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dirty="0"/>
              <a:t>被攻擊的機器</a:t>
            </a:r>
            <a:endParaRPr lang="en-US" altLang="zh-TW" sz="2100" dirty="0"/>
          </a:p>
          <a:p>
            <a:r>
              <a:rPr lang="en-US" altLang="zh-TW" sz="2100" dirty="0"/>
              <a:t>Windows XP SP2</a:t>
            </a:r>
            <a:endParaRPr lang="zh-TW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3768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16962" y="288154"/>
            <a:ext cx="2740843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設定攻擊對象的</a:t>
            </a:r>
            <a:r>
              <a:rPr lang="en-US" altLang="zh-TW" sz="2500" b="1" dirty="0"/>
              <a:t>IP</a:t>
            </a:r>
            <a:endParaRPr lang="zh-TW" altLang="en-US" sz="2500" b="1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193033" y="356582"/>
            <a:ext cx="8539097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/>
              <a:t>set</a:t>
            </a:r>
            <a:r>
              <a:rPr lang="zh-TW" altLang="en-US" sz="2500" dirty="0"/>
              <a:t> </a:t>
            </a:r>
            <a:r>
              <a:rPr lang="en-US" altLang="zh-TW" sz="2500" dirty="0"/>
              <a:t> RHOST </a:t>
            </a:r>
            <a:r>
              <a:rPr lang="zh-TW" altLang="en-US" sz="2500" dirty="0"/>
              <a:t>  </a:t>
            </a:r>
            <a:r>
              <a:rPr lang="en-US" altLang="zh-TW" sz="2500" dirty="0">
                <a:solidFill>
                  <a:srgbClr val="FF0000"/>
                </a:solidFill>
              </a:rPr>
              <a:t>&lt; </a:t>
            </a:r>
            <a:r>
              <a:rPr lang="zh-TW" altLang="en-US" sz="2500" dirty="0">
                <a:solidFill>
                  <a:srgbClr val="FF0000"/>
                </a:solidFill>
              </a:rPr>
              <a:t>這裡要填你那台</a:t>
            </a:r>
            <a:r>
              <a:rPr lang="en-US" altLang="zh-TW" sz="2500" dirty="0">
                <a:solidFill>
                  <a:srgbClr val="FF0000"/>
                </a:solidFill>
              </a:rPr>
              <a:t>XP </a:t>
            </a:r>
            <a:r>
              <a:rPr lang="zh-TW" altLang="en-US" sz="2500" dirty="0">
                <a:solidFill>
                  <a:srgbClr val="FF0000"/>
                </a:solidFill>
              </a:rPr>
              <a:t>的</a:t>
            </a:r>
            <a:r>
              <a:rPr lang="en-US" altLang="zh-TW" sz="2500" dirty="0">
                <a:solidFill>
                  <a:srgbClr val="FF0000"/>
                </a:solidFill>
              </a:rPr>
              <a:t>IP&gt;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356333" y="2717472"/>
            <a:ext cx="317063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下達發動攻擊的指令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526973" y="2629064"/>
            <a:ext cx="1368289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/>
              <a:t>exploit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5" y="1076949"/>
            <a:ext cx="10543586" cy="125570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7" y="3562637"/>
            <a:ext cx="10746924" cy="2679929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356333" y="5831633"/>
            <a:ext cx="1957659" cy="6531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56332" y="3984173"/>
            <a:ext cx="11045676" cy="17821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977170" y="3691785"/>
            <a:ext cx="428835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/>
              <a:t>攻擊過程中的各項軍情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2875427" y="6058708"/>
            <a:ext cx="9174306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/>
              <a:t>報告總司令</a:t>
            </a:r>
            <a:r>
              <a:rPr lang="en-US" altLang="zh-TW" sz="3200" b="1" dirty="0"/>
              <a:t>!</a:t>
            </a:r>
            <a:r>
              <a:rPr lang="zh-TW" altLang="en-US" sz="3200" b="1" dirty="0"/>
              <a:t>我們已經入侵成功</a:t>
            </a:r>
            <a:r>
              <a:rPr lang="en-US" altLang="zh-TW" sz="3200" b="1" dirty="0"/>
              <a:t>,</a:t>
            </a:r>
            <a:r>
              <a:rPr lang="zh-TW" altLang="en-US" sz="3200" b="1" dirty="0"/>
              <a:t>並建立地下通道了</a:t>
            </a:r>
            <a:r>
              <a:rPr lang="en-US" altLang="zh-TW" sz="3200" b="1" dirty="0"/>
              <a:t>!</a:t>
            </a:r>
            <a:endParaRPr lang="zh-TW" altLang="en-US" sz="320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2277471" y="6275221"/>
            <a:ext cx="597959" cy="1758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8859632" y="963888"/>
            <a:ext cx="2704471" cy="73081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8378890" y="676032"/>
            <a:ext cx="643812" cy="3682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33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049" y="171377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4" y="491070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66" y="3699142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1" y="355368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4096141" y="4096139"/>
            <a:ext cx="3135085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3885229" y="4326910"/>
            <a:ext cx="3653906" cy="3048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4168" y="3677660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1" y="1193005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467565" y="807706"/>
            <a:ext cx="4255503" cy="279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049" y="171377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4" y="491070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66" y="3699142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1" y="355368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4096141" y="4096139"/>
            <a:ext cx="3135085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3885229" y="4326910"/>
            <a:ext cx="3653906" cy="3048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4168" y="3677660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1" y="1193005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467565" y="807706"/>
            <a:ext cx="4255503" cy="2790381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263708" y="1497430"/>
            <a:ext cx="2799946" cy="636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然後勒</a:t>
            </a:r>
            <a:r>
              <a:rPr lang="en-US" altLang="zh-TW" sz="4800" dirty="0"/>
              <a:t>??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63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049" y="171377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4" y="491070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66" y="3699142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1" y="355368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4096141" y="4096139"/>
            <a:ext cx="3135085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3885229" y="4326910"/>
            <a:ext cx="3653906" cy="3048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4168" y="3677660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1" y="1193005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467565" y="807706"/>
            <a:ext cx="4255503" cy="2790381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263708" y="1497430"/>
            <a:ext cx="2799946" cy="636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然後勒</a:t>
            </a:r>
            <a:r>
              <a:rPr lang="en-US" altLang="zh-TW" sz="4800" dirty="0"/>
              <a:t>??</a:t>
            </a:r>
            <a:endParaRPr lang="zh-TW" altLang="en-US" sz="48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263708" y="2336556"/>
            <a:ext cx="2799946" cy="891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地獄倒霉鬼會遭受到麼樣的命運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>
                <a:solidFill>
                  <a:srgbClr val="FFFF00"/>
                </a:solidFill>
                <a:latin typeface="Blackadder ITC" panose="04020505051007020D02" pitchFamily="82" charset="0"/>
              </a:rPr>
              <a:t>4</a:t>
            </a:r>
          </a:p>
          <a:p>
            <a:pPr algn="ctr"/>
            <a:r>
              <a:rPr lang="en-US" altLang="zh-TW" sz="5400" dirty="0">
                <a:solidFill>
                  <a:schemeClr val="bg1"/>
                </a:solidFill>
                <a:latin typeface="Blackadder ITC" panose="04020505051007020D02" pitchFamily="82" charset="0"/>
              </a:rPr>
              <a:t>Post</a:t>
            </a:r>
            <a:r>
              <a:rPr lang="en-US" altLang="zh-TW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-exploitation</a:t>
            </a:r>
          </a:p>
          <a:p>
            <a:pPr algn="ctr"/>
            <a:r>
              <a:rPr lang="zh-TW" altLang="en-US" sz="4000" dirty="0">
                <a:solidFill>
                  <a:srgbClr val="FFFF00"/>
                </a:solidFill>
                <a:latin typeface="Blackadder ITC" panose="04020505051007020D02" pitchFamily="82" charset="0"/>
              </a:rPr>
              <a:t>維持存取或是做你想做的事</a:t>
            </a:r>
            <a:endParaRPr lang="en-US" altLang="zh-TW" sz="400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>
                <a:solidFill>
                  <a:srgbClr val="FFFF00"/>
                </a:solidFill>
                <a:latin typeface="Blackadder ITC" panose="04020505051007020D02" pitchFamily="82" charset="0"/>
              </a:rPr>
              <a:t>4</a:t>
            </a:r>
          </a:p>
          <a:p>
            <a:pPr algn="ctr"/>
            <a:r>
              <a:rPr lang="en-US" altLang="zh-TW" sz="5400" dirty="0">
                <a:solidFill>
                  <a:schemeClr val="bg1"/>
                </a:solidFill>
                <a:latin typeface="Blackadder ITC" panose="04020505051007020D02" pitchFamily="82" charset="0"/>
              </a:rPr>
              <a:t>Post</a:t>
            </a:r>
            <a:r>
              <a:rPr lang="en-US" altLang="zh-TW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-exploitation</a:t>
            </a:r>
          </a:p>
          <a:p>
            <a:pPr algn="ctr"/>
            <a:r>
              <a:rPr lang="en-US" altLang="zh-TW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Exploitation==</a:t>
            </a:r>
            <a:r>
              <a:rPr lang="zh-TW" altLang="en-US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入侵攻擊</a:t>
            </a:r>
            <a:endParaRPr lang="en-US" altLang="zh-TW" sz="4000" dirty="0">
              <a:solidFill>
                <a:srgbClr val="FFFF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altLang="zh-TW" sz="4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POST</a:t>
            </a:r>
            <a:r>
              <a:rPr lang="en-US" altLang="zh-TW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-Exploitation==</a:t>
            </a:r>
            <a:r>
              <a:rPr lang="zh-TW" altLang="en-US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入侵成功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後</a:t>
            </a:r>
            <a:r>
              <a:rPr lang="zh-TW" altLang="en-US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想做的事</a:t>
            </a:r>
            <a:endParaRPr lang="en-US" altLang="zh-TW" sz="4000" dirty="0">
              <a:solidFill>
                <a:srgbClr val="FFFF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991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2" y="453522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461" y="3341294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317820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460019" y="3676262"/>
            <a:ext cx="3640579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3125757" y="3928801"/>
            <a:ext cx="4106711" cy="87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963540" y="3257783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3" y="773128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336937" y="387829"/>
            <a:ext cx="4255503" cy="2790381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133080" y="1077553"/>
            <a:ext cx="2799946" cy="636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然後勒</a:t>
            </a:r>
            <a:r>
              <a:rPr lang="en-US" altLang="zh-TW" sz="4800" dirty="0"/>
              <a:t>??</a:t>
            </a:r>
            <a:endParaRPr lang="zh-TW" altLang="en-US" sz="48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133080" y="1916679"/>
            <a:ext cx="2799946" cy="891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r>
              <a:rPr lang="zh-TW" altLang="en-US" sz="2800" dirty="0"/>
              <a:t>會遭受到麼樣的命運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872867" y="4361411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被駭客建立隱藏的目錄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3853550" y="4949369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被駭客下載重要資料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3866265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被駭客上傳木馬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53549" y="6125285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 錄音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錄影</a:t>
            </a:r>
            <a:r>
              <a:rPr lang="en-US" altLang="zh-TW" sz="2500" b="1" dirty="0"/>
              <a:t>(webcam)</a:t>
            </a:r>
            <a:endParaRPr lang="zh-TW" altLang="en-US" sz="2500" b="1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7336937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螢幕截圖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鍵盤側錄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7336934" y="6137639"/>
            <a:ext cx="4484952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竄改密碼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新增最高權限的使用者</a:t>
            </a:r>
          </a:p>
        </p:txBody>
      </p:sp>
    </p:spTree>
    <p:extLst>
      <p:ext uri="{BB962C8B-B14F-4D97-AF65-F5344CB8AC3E}">
        <p14:creationId xmlns:p14="http://schemas.microsoft.com/office/powerpoint/2010/main" val="7875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991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2" y="453522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461" y="3341294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317820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460019" y="3676262"/>
            <a:ext cx="3640579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3125757" y="3928801"/>
            <a:ext cx="4106711" cy="87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963540" y="3257783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3" y="773128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336937" y="387829"/>
            <a:ext cx="4255503" cy="2790381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133080" y="1077553"/>
            <a:ext cx="2799946" cy="636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然後勒</a:t>
            </a:r>
            <a:r>
              <a:rPr lang="en-US" altLang="zh-TW" sz="4800" dirty="0"/>
              <a:t>??</a:t>
            </a:r>
            <a:endParaRPr lang="zh-TW" altLang="en-US" sz="48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133080" y="1916679"/>
            <a:ext cx="2799946" cy="891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r>
              <a:rPr lang="zh-TW" altLang="en-US" sz="2800" dirty="0"/>
              <a:t>會遭受到麼樣的命運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872867" y="4361411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被駭客建立隱藏的目錄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3853550" y="4949369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被駭客下載重要資料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3866265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被駭客上傳木馬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53549" y="6125285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被駭客錄音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錄影</a:t>
            </a:r>
            <a:r>
              <a:rPr lang="en-US" altLang="zh-TW" sz="2500" b="1" dirty="0"/>
              <a:t>(webcam)</a:t>
            </a:r>
            <a:endParaRPr lang="zh-TW" altLang="en-US" sz="2500" b="1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7336937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螢幕截圖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鍵盤側錄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7336934" y="6137639"/>
            <a:ext cx="4484952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竄改密碼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新增最高權限的使用者</a:t>
            </a:r>
          </a:p>
        </p:txBody>
      </p:sp>
      <p:sp>
        <p:nvSpPr>
          <p:cNvPr id="3" name="爆炸 2 2"/>
          <p:cNvSpPr/>
          <p:nvPr/>
        </p:nvSpPr>
        <p:spPr>
          <a:xfrm>
            <a:off x="431952" y="4568133"/>
            <a:ext cx="3701128" cy="2289869"/>
          </a:xfrm>
          <a:prstGeom prst="irregularSeal2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FF00"/>
                </a:solidFill>
              </a:rPr>
              <a:t>你還想做甚麼</a:t>
            </a:r>
            <a:r>
              <a:rPr lang="en-US" altLang="zh-TW" dirty="0">
                <a:solidFill>
                  <a:srgbClr val="FFFF00"/>
                </a:solidFill>
              </a:rPr>
              <a:t>?</a:t>
            </a:r>
          </a:p>
          <a:p>
            <a:pPr algn="ctr"/>
            <a:r>
              <a:rPr lang="zh-TW" altLang="en-US" dirty="0">
                <a:solidFill>
                  <a:srgbClr val="FFFF00"/>
                </a:solidFill>
              </a:rPr>
              <a:t>發揮想像力吧</a:t>
            </a:r>
            <a:r>
              <a:rPr lang="en-US" altLang="zh-TW" dirty="0">
                <a:solidFill>
                  <a:srgbClr val="FFFF00"/>
                </a:solidFill>
              </a:rPr>
              <a:t>!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991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2" y="453522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461" y="3341294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317820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460019" y="3676262"/>
            <a:ext cx="3640579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3125757" y="3928801"/>
            <a:ext cx="4106711" cy="87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963540" y="3257783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3" y="773128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336937" y="387829"/>
            <a:ext cx="4255503" cy="2790381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133080" y="1077553"/>
            <a:ext cx="2799946" cy="636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然後勒</a:t>
            </a:r>
            <a:r>
              <a:rPr lang="en-US" altLang="zh-TW" sz="4800" dirty="0"/>
              <a:t>??</a:t>
            </a:r>
            <a:endParaRPr lang="zh-TW" altLang="en-US" sz="48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133080" y="1916679"/>
            <a:ext cx="2799946" cy="891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r>
              <a:rPr lang="zh-TW" altLang="en-US" sz="2800" dirty="0"/>
              <a:t>會遭受到麼樣的命運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872867" y="4361411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被駭客建立隱藏的目錄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3853550" y="4949369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被駭客下載重要資料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3866265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被駭客上傳木馬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53549" y="6125285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被駭客錄音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錄影</a:t>
            </a:r>
            <a:r>
              <a:rPr lang="en-US" altLang="zh-TW" sz="2500" b="1" dirty="0"/>
              <a:t>(webcam)</a:t>
            </a:r>
            <a:endParaRPr lang="zh-TW" altLang="en-US" sz="2500" b="1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7336937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螢幕截圖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鍵盤側錄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7336934" y="6137639"/>
            <a:ext cx="4484952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竄改密碼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新增最高權限的使用者</a:t>
            </a:r>
          </a:p>
        </p:txBody>
      </p:sp>
      <p:sp>
        <p:nvSpPr>
          <p:cNvPr id="3" name="爆炸 2 2"/>
          <p:cNvSpPr/>
          <p:nvPr/>
        </p:nvSpPr>
        <p:spPr>
          <a:xfrm>
            <a:off x="74646" y="4279345"/>
            <a:ext cx="4217436" cy="2538302"/>
          </a:xfrm>
          <a:prstGeom prst="irregularSeal2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FF00"/>
                </a:solidFill>
              </a:rPr>
              <a:t>Meterpreter</a:t>
            </a:r>
          </a:p>
          <a:p>
            <a:pPr algn="ctr"/>
            <a:r>
              <a:rPr lang="en-US" altLang="zh-TW" dirty="0">
                <a:solidFill>
                  <a:srgbClr val="FFFF00"/>
                </a:solidFill>
              </a:rPr>
              <a:t>POST-exploitation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9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0113" y="1431299"/>
            <a:ext cx="6521199" cy="41703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meterpreter是攻擊成功後，</a:t>
            </a:r>
            <a:endParaRPr lang="en-US" altLang="zh-TW" sz="2500" dirty="0"/>
          </a:p>
          <a:p>
            <a:r>
              <a:rPr lang="zh-TW" altLang="en-US" sz="2500" dirty="0"/>
              <a:t>   </a:t>
            </a:r>
            <a:r>
              <a:rPr lang="en-US" altLang="zh-TW" sz="2500" dirty="0"/>
              <a:t>POST-exploitation</a:t>
            </a:r>
            <a:r>
              <a:rPr lang="zh-TW" altLang="en-US" sz="2500" b="1" dirty="0">
                <a:solidFill>
                  <a:srgbClr val="FF0000"/>
                </a:solidFill>
              </a:rPr>
              <a:t>後攻擊著名的工具</a:t>
            </a:r>
            <a:r>
              <a:rPr lang="zh-TW" altLang="en-US" sz="2500" dirty="0"/>
              <a:t>。</a:t>
            </a:r>
            <a:endParaRPr lang="en-US" altLang="zh-TW" sz="25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攻擊碼也是利用</a:t>
            </a:r>
            <a:r>
              <a:rPr lang="en-US" altLang="zh-TW" sz="2500" dirty="0"/>
              <a:t>ruby</a:t>
            </a:r>
            <a:r>
              <a:rPr lang="zh-TW" altLang="en-US" sz="2500" dirty="0"/>
              <a:t>開發</a:t>
            </a:r>
            <a:r>
              <a:rPr lang="en-US" altLang="zh-TW" sz="2500" dirty="0"/>
              <a:t>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還可擴充別的模組來使用</a:t>
            </a:r>
            <a:r>
              <a:rPr lang="en-US" altLang="zh-TW" sz="2500" dirty="0"/>
              <a:t>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核心的攻擊碼放在</a:t>
            </a:r>
            <a:endParaRPr lang="en-US" altLang="zh-TW" sz="2500" dirty="0"/>
          </a:p>
          <a:p>
            <a:r>
              <a:rPr lang="zh-TW" altLang="en-US" sz="2000" dirty="0"/>
              <a:t>    </a:t>
            </a:r>
            <a:r>
              <a:rPr lang="en-US" altLang="zh-TW" sz="2000" dirty="0"/>
              <a:t>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/share/</a:t>
            </a:r>
            <a:r>
              <a:rPr lang="en-US" altLang="zh-TW" sz="2000" dirty="0" err="1"/>
              <a:t>metasploit</a:t>
            </a:r>
            <a:r>
              <a:rPr lang="en-US" altLang="zh-TW" sz="2000" dirty="0"/>
              <a:t>-framework/scripts/</a:t>
            </a:r>
            <a:r>
              <a:rPr lang="en-US" altLang="zh-TW" sz="2000" dirty="0" err="1"/>
              <a:t>meterpreter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/>
              <a:t>可使用</a:t>
            </a:r>
            <a:r>
              <a:rPr lang="en-US" altLang="zh-TW" sz="2000" dirty="0"/>
              <a:t>locate</a:t>
            </a:r>
            <a:r>
              <a:rPr lang="zh-TW" altLang="en-US" sz="2000" dirty="0"/>
              <a:t>來看攻擊碼放那裏</a:t>
            </a:r>
            <a:endParaRPr lang="en-US" altLang="zh-TW" sz="2000" dirty="0"/>
          </a:p>
          <a:p>
            <a:r>
              <a:rPr lang="zh-TW" altLang="en-US" sz="2000" dirty="0"/>
              <a:t>      </a:t>
            </a:r>
            <a:r>
              <a:rPr lang="en-US" altLang="zh-TW" sz="2000" dirty="0"/>
              <a:t>locate </a:t>
            </a:r>
            <a:r>
              <a:rPr lang="en-US" altLang="zh-TW" sz="2000" dirty="0" err="1"/>
              <a:t>getsystem</a:t>
            </a:r>
            <a:endParaRPr lang="en-US" altLang="zh-TW" sz="2000" dirty="0"/>
          </a:p>
          <a:p>
            <a:r>
              <a:rPr lang="zh-TW" altLang="en-US" sz="2000" dirty="0"/>
              <a:t>    </a:t>
            </a:r>
            <a:r>
              <a:rPr lang="en-US" altLang="zh-TW" sz="2000" dirty="0">
                <a:sym typeface="Wingdings" panose="05000000000000000000" pitchFamily="2" charset="2"/>
              </a:rPr>
              <a:t></a:t>
            </a:r>
            <a:r>
              <a:rPr lang="zh-TW" altLang="en-US" sz="2000" dirty="0"/>
              <a:t> </a:t>
            </a:r>
            <a:r>
              <a:rPr lang="en-US" altLang="zh-TW" sz="2000" dirty="0"/>
              <a:t>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/share/</a:t>
            </a:r>
            <a:r>
              <a:rPr lang="en-US" altLang="zh-TW" sz="2000" dirty="0" err="1"/>
              <a:t>metasploit</a:t>
            </a:r>
            <a:r>
              <a:rPr lang="en-US" altLang="zh-TW" sz="2000" dirty="0"/>
              <a:t>-framework/modules/</a:t>
            </a:r>
          </a:p>
          <a:p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  <a:r>
              <a:rPr lang="en-US" altLang="zh-TW" sz="2000" dirty="0"/>
              <a:t>/windows/escalate/</a:t>
            </a:r>
            <a:r>
              <a:rPr lang="en-US" altLang="zh-TW" sz="2000" dirty="0" err="1"/>
              <a:t>getsystem.rb</a:t>
            </a:r>
            <a:endParaRPr lang="en-US" altLang="zh-TW" sz="2000" dirty="0"/>
          </a:p>
          <a:p>
            <a:r>
              <a:rPr lang="zh-TW" altLang="en-US" sz="2000" dirty="0">
                <a:sym typeface="Wingdings" panose="05000000000000000000" pitchFamily="2" charset="2"/>
              </a:rPr>
              <a:t>    </a:t>
            </a:r>
            <a:r>
              <a:rPr lang="en-US" altLang="zh-TW" sz="2000" dirty="0">
                <a:sym typeface="Wingdings" panose="05000000000000000000" pitchFamily="2" charset="2"/>
              </a:rPr>
              <a:t></a:t>
            </a:r>
            <a:r>
              <a:rPr lang="zh-TW" altLang="en-US" sz="2000" dirty="0">
                <a:sym typeface="Wingdings" panose="05000000000000000000" pitchFamily="2" charset="2"/>
              </a:rPr>
              <a:t>是在六大模組的</a:t>
            </a:r>
            <a:r>
              <a:rPr lang="en-US" altLang="zh-TW" sz="2000" dirty="0">
                <a:sym typeface="Wingdings" panose="05000000000000000000" pitchFamily="2" charset="2"/>
              </a:rPr>
              <a:t>POST</a:t>
            </a:r>
            <a:r>
              <a:rPr lang="zh-TW" altLang="en-US" sz="2000" dirty="0">
                <a:sym typeface="Wingdings" panose="05000000000000000000" pitchFamily="2" charset="2"/>
              </a:rPr>
              <a:t>模組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sz="2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401" y="144278"/>
            <a:ext cx="2857379" cy="781094"/>
          </a:xfr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TW" dirty="0" err="1" smtClean="0">
                <a:solidFill>
                  <a:srgbClr val="FFFF00"/>
                </a:solidFill>
                <a:latin typeface="Bernard MT Condensed" panose="02050806060905020404" pitchFamily="18" charset="0"/>
              </a:rPr>
              <a:t>meterpreter</a:t>
            </a:r>
            <a:endParaRPr lang="zh-TW" altLang="en-US" dirty="0">
              <a:solidFill>
                <a:srgbClr val="FFFF00"/>
              </a:solidFill>
              <a:latin typeface="Bernard MT Condensed" panose="020508060609050204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916674"/>
              </p:ext>
            </p:extLst>
          </p:nvPr>
        </p:nvGraphicFramePr>
        <p:xfrm>
          <a:off x="7053943" y="253158"/>
          <a:ext cx="4832952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147"/>
                <a:gridCol w="3050805"/>
              </a:tblGrid>
              <a:tr h="308864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指令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smtClean="0"/>
                        <a:t>說明</a:t>
                      </a:r>
                      <a:endParaRPr lang="zh-TW" altLang="en-US" sz="1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keyscan_start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啟動鍵盤紀錄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keyscan_dump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列出鍵盤紀錄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shell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進入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command line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操作模式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mkdir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建立目錄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cat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查看文件內容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getwd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查看當前工作項目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upload</a:t>
                      </a:r>
                      <a:endParaRPr lang="zh-TW" altLang="en-US" sz="1800" b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上傳檔案至目標主機</a:t>
                      </a:r>
                      <a:endParaRPr lang="zh-TW" altLang="en-US" sz="1800" b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download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下載檔案至本機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screenshot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螢幕截圖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search 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搜尋檔案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ps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查看當前處理程序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pwd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顯示當前路徑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5638">
                <a:tc>
                  <a:txBody>
                    <a:bodyPr/>
                    <a:lstStyle/>
                    <a:p>
                      <a:r>
                        <a:rPr lang="en-US" altLang="zh-TW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getuid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查看權限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5638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sysinfo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查看目標主機系統訊息，如主機名稱，作業系統等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5638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getsystem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提升權限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3590713" y="35015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新舊版的指令有所不同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8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59" y="905662"/>
            <a:ext cx="9392857" cy="5709943"/>
          </a:xfr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98552" y="141210"/>
            <a:ext cx="9759848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小小測驗</a:t>
            </a:r>
            <a:r>
              <a:rPr lang="en-US" altLang="zh-TW" sz="2500" b="1" dirty="0"/>
              <a:t>:</a:t>
            </a:r>
            <a:r>
              <a:rPr lang="zh-TW" altLang="en-US" sz="2500" b="1" dirty="0"/>
              <a:t>請問下列掃描結果顯示</a:t>
            </a:r>
            <a:r>
              <a:rPr lang="en-US" altLang="zh-TW" sz="2500" b="1" dirty="0"/>
              <a:t>192.168.1.32</a:t>
            </a:r>
            <a:r>
              <a:rPr lang="zh-TW" altLang="en-US" sz="2500" b="1" dirty="0"/>
              <a:t>的作業系統可能是甚麼</a:t>
            </a:r>
            <a:r>
              <a:rPr lang="en-US" altLang="zh-TW" sz="2500" b="1" dirty="0"/>
              <a:t>??</a:t>
            </a:r>
            <a:endParaRPr lang="zh-TW" altLang="en-US" sz="2500" b="1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500425" y="1967650"/>
            <a:ext cx="4835206" cy="12286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2000" b="1" dirty="0">
              <a:solidFill>
                <a:schemeClr val="bg1"/>
              </a:solidFill>
            </a:endParaRPr>
          </a:p>
          <a:p>
            <a:r>
              <a:rPr lang="zh-TW" altLang="en-US" sz="2000" b="1" dirty="0">
                <a:solidFill>
                  <a:schemeClr val="bg1"/>
                </a:solidFill>
              </a:rPr>
              <a:t>範例</a:t>
            </a:r>
            <a:r>
              <a:rPr lang="en-US" altLang="zh-TW" sz="2000" b="1" dirty="0">
                <a:solidFill>
                  <a:schemeClr val="bg1"/>
                </a:solidFill>
              </a:rPr>
              <a:t>::</a:t>
            </a:r>
            <a:r>
              <a:rPr lang="zh-TW" altLang="en-US" sz="2000" b="1" dirty="0">
                <a:solidFill>
                  <a:schemeClr val="bg1"/>
                </a:solidFill>
              </a:rPr>
              <a:t>使用</a:t>
            </a:r>
            <a:r>
              <a:rPr lang="en-US" altLang="zh-TW" sz="2000" b="1" dirty="0" err="1">
                <a:solidFill>
                  <a:schemeClr val="bg1"/>
                </a:solidFill>
              </a:rPr>
              <a:t>nmap</a:t>
            </a:r>
            <a:r>
              <a:rPr lang="zh-TW" altLang="en-US" sz="2000" b="1" dirty="0">
                <a:solidFill>
                  <a:schemeClr val="bg1"/>
                </a:solidFill>
              </a:rPr>
              <a:t> 掃描某</a:t>
            </a:r>
            <a:r>
              <a:rPr lang="en-US" altLang="zh-TW" sz="2000" b="1" dirty="0">
                <a:solidFill>
                  <a:schemeClr val="bg1"/>
                </a:solidFill>
              </a:rPr>
              <a:t>IP</a:t>
            </a:r>
            <a:r>
              <a:rPr lang="zh-TW" altLang="en-US" sz="2000" b="1" dirty="0">
                <a:solidFill>
                  <a:schemeClr val="bg1"/>
                </a:solidFill>
              </a:rPr>
              <a:t>可能的作業系統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endParaRPr lang="en-US" altLang="zh-TW" sz="2000" b="1" dirty="0">
              <a:solidFill>
                <a:schemeClr val="bg1"/>
              </a:solidFill>
            </a:endParaRPr>
          </a:p>
          <a:p>
            <a:r>
              <a:rPr lang="en-US" altLang="zh-TW" sz="3900" b="1" dirty="0" err="1">
                <a:solidFill>
                  <a:schemeClr val="bg1"/>
                </a:solidFill>
              </a:rPr>
              <a:t>nmap</a:t>
            </a:r>
            <a:r>
              <a:rPr lang="en-US" altLang="zh-TW" sz="3900" b="1" dirty="0">
                <a:solidFill>
                  <a:schemeClr val="bg1"/>
                </a:solidFill>
              </a:rPr>
              <a:t> –O  192.168.1.32</a:t>
            </a:r>
          </a:p>
          <a:p>
            <a:endParaRPr lang="zh-TW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678"/>
          <a:stretch/>
        </p:blipFill>
        <p:spPr>
          <a:xfrm>
            <a:off x="190812" y="2499761"/>
            <a:ext cx="5092336" cy="40480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4" y="145143"/>
            <a:ext cx="3588882" cy="22146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9156" y="329140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駭客持續控制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的電腦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79" y="1021621"/>
            <a:ext cx="3259936" cy="9975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54" y="2961796"/>
            <a:ext cx="3180863" cy="1200620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5751587" y="234904"/>
            <a:ext cx="4885313" cy="581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500" b="1" dirty="0"/>
              <a:t>(1)</a:t>
            </a:r>
            <a:r>
              <a:rPr lang="zh-TW" altLang="en-US" sz="2500" b="1" dirty="0"/>
              <a:t>顯示通道  是建在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倒霉鬼的哪個</a:t>
            </a:r>
            <a:r>
              <a:rPr lang="zh-TW" altLang="en-US" sz="2500" b="1" dirty="0"/>
              <a:t>目錄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6456511" y="1381313"/>
            <a:ext cx="3516335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 err="1"/>
              <a:t>pwd</a:t>
            </a:r>
            <a:endParaRPr lang="en-US" altLang="zh-TW" sz="2500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10636898" y="2241828"/>
            <a:ext cx="1129004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/>
              <a:t>cd C:\</a:t>
            </a: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2358353" y="4965675"/>
            <a:ext cx="2857460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下指令的機密基地</a:t>
            </a: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5772021" y="2170623"/>
            <a:ext cx="4885313" cy="581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500" b="1" dirty="0"/>
              <a:t>(2)</a:t>
            </a:r>
            <a:r>
              <a:rPr lang="zh-TW" altLang="en-US" sz="2500" b="1" dirty="0"/>
              <a:t>改變到 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倒霉鬼電腦的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C:\</a:t>
            </a:r>
            <a:endParaRPr lang="zh-TW" altLang="en-US" sz="2500" b="1" dirty="0"/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5875259" y="4451374"/>
            <a:ext cx="4782075" cy="581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500" b="1" dirty="0"/>
              <a:t>(3)</a:t>
            </a:r>
            <a:r>
              <a:rPr lang="zh-TW" altLang="en-US" sz="2500" b="1" dirty="0"/>
              <a:t>檢視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倒霉鬼電腦的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槽的</a:t>
            </a:r>
            <a:r>
              <a:rPr lang="zh-TW" altLang="en-US" sz="2500" b="1" dirty="0"/>
              <a:t>檔案與目錄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6"/>
          <a:srcRect b="49774"/>
          <a:stretch/>
        </p:blipFill>
        <p:spPr>
          <a:xfrm>
            <a:off x="5956957" y="5127619"/>
            <a:ext cx="6235045" cy="145696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2358953" y="4557697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ls</a:t>
            </a:r>
          </a:p>
        </p:txBody>
      </p:sp>
      <p:sp>
        <p:nvSpPr>
          <p:cNvPr id="23" name="矩形 22"/>
          <p:cNvSpPr/>
          <p:nvPr/>
        </p:nvSpPr>
        <p:spPr>
          <a:xfrm>
            <a:off x="10657332" y="317313"/>
            <a:ext cx="723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pwd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845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4" y="145143"/>
            <a:ext cx="3588882" cy="22146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9156" y="329140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駭客持續控制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的電腦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1538104" y="2940398"/>
            <a:ext cx="335900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下載機密檔案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4" y="4767706"/>
            <a:ext cx="9212813" cy="1430562"/>
          </a:xfrm>
          <a:prstGeom prst="rect">
            <a:avLst/>
          </a:prstGeom>
        </p:spPr>
      </p:pic>
      <p:sp>
        <p:nvSpPr>
          <p:cNvPr id="19" name="內容版面配置區 2"/>
          <p:cNvSpPr txBox="1">
            <a:spLocks/>
          </p:cNvSpPr>
          <p:nvPr/>
        </p:nvSpPr>
        <p:spPr>
          <a:xfrm>
            <a:off x="1501804" y="3671248"/>
            <a:ext cx="4658934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  <a:r>
              <a:rPr lang="en-US" altLang="zh-TW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</a:t>
            </a:r>
            <a:r>
              <a:rPr lang="en-US" altLang="zh-TW" sz="2500" dirty="0"/>
              <a:t> </a:t>
            </a:r>
            <a:r>
              <a:rPr lang="en-US" altLang="zh-TW" sz="2500" b="1" dirty="0">
                <a:solidFill>
                  <a:srgbClr val="00B050"/>
                </a:solidFill>
              </a:rPr>
              <a:t>boot.ini</a:t>
            </a:r>
            <a:r>
              <a:rPr lang="en-US" altLang="zh-TW" sz="2500" dirty="0"/>
              <a:t> /root/Desktop</a:t>
            </a:r>
          </a:p>
        </p:txBody>
      </p:sp>
    </p:spTree>
    <p:extLst>
      <p:ext uri="{BB962C8B-B14F-4D97-AF65-F5344CB8AC3E}">
        <p14:creationId xmlns:p14="http://schemas.microsoft.com/office/powerpoint/2010/main" val="382234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4" y="3801251"/>
            <a:ext cx="3863314" cy="986978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56125" y="513583"/>
            <a:ext cx="335900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在</a:t>
            </a:r>
            <a:r>
              <a:rPr lang="en-US" altLang="zh-TW" sz="2500" b="1" dirty="0"/>
              <a:t>XP</a:t>
            </a:r>
            <a:r>
              <a:rPr lang="zh-TW" altLang="en-US" sz="2500" b="1" dirty="0"/>
              <a:t>上建立目錄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410794" y="3171677"/>
            <a:ext cx="2453704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 err="1"/>
              <a:t>mkdir</a:t>
            </a:r>
            <a:r>
              <a:rPr lang="en-US" altLang="zh-TW" sz="2500" dirty="0"/>
              <a:t> </a:t>
            </a:r>
            <a:r>
              <a:rPr lang="en-US" altLang="zh-TW" sz="2500" dirty="0">
                <a:solidFill>
                  <a:srgbClr val="FF0000"/>
                </a:solidFill>
              </a:rPr>
              <a:t>&lt;</a:t>
            </a:r>
            <a:r>
              <a:rPr lang="zh-TW" altLang="en-US" sz="2500" dirty="0">
                <a:solidFill>
                  <a:srgbClr val="FF0000"/>
                </a:solidFill>
              </a:rPr>
              <a:t>學號</a:t>
            </a:r>
            <a:r>
              <a:rPr lang="en-US" altLang="zh-TW" sz="2500" dirty="0">
                <a:solidFill>
                  <a:srgbClr val="FF0000"/>
                </a:solidFill>
              </a:rPr>
              <a:t>&gt;</a:t>
            </a:r>
            <a:r>
              <a:rPr lang="en-US" altLang="zh-TW" sz="2500" dirty="0"/>
              <a:t> 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94" y="1705574"/>
            <a:ext cx="2310588" cy="14258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65" y="2157016"/>
            <a:ext cx="5843201" cy="3618886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>
            <a:off x="4394720" y="4226767"/>
            <a:ext cx="12036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9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/>
          <a:stretch/>
        </p:blipFill>
        <p:spPr>
          <a:xfrm>
            <a:off x="321972" y="803779"/>
            <a:ext cx="7226431" cy="8458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74" y="2689930"/>
            <a:ext cx="7035345" cy="40539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3" y="3049872"/>
            <a:ext cx="2924175" cy="3562350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321973" y="65832"/>
            <a:ext cx="1811628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螢幕截圖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2246803" y="194519"/>
            <a:ext cx="6156504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/>
              <a:t> screenshot -p </a:t>
            </a:r>
            <a:r>
              <a:rPr lang="en-US" altLang="zh-TW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/root/Desktop/test.jpeg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21971" y="2313900"/>
            <a:ext cx="2775456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螢幕截圖竊取成功</a:t>
            </a: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4271546" y="2313900"/>
            <a:ext cx="335900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螢幕截圖畫面</a:t>
            </a:r>
          </a:p>
        </p:txBody>
      </p:sp>
      <p:sp>
        <p:nvSpPr>
          <p:cNvPr id="11" name="矩形 10"/>
          <p:cNvSpPr/>
          <p:nvPr/>
        </p:nvSpPr>
        <p:spPr>
          <a:xfrm>
            <a:off x="658643" y="5378818"/>
            <a:ext cx="1125416" cy="979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79" y="0"/>
            <a:ext cx="3690064" cy="3094892"/>
          </a:xfrm>
          <a:prstGeom prst="rect">
            <a:avLst/>
          </a:prstGeom>
        </p:spPr>
      </p:pic>
      <p:sp>
        <p:nvSpPr>
          <p:cNvPr id="13" name="弧形箭號 (下彎) 12"/>
          <p:cNvSpPr/>
          <p:nvPr/>
        </p:nvSpPr>
        <p:spPr>
          <a:xfrm flipH="1">
            <a:off x="9111796" y="209470"/>
            <a:ext cx="1923478" cy="6104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71017" y="436976"/>
            <a:ext cx="110799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螢幕截圖</a:t>
            </a:r>
          </a:p>
        </p:txBody>
      </p:sp>
      <p:sp>
        <p:nvSpPr>
          <p:cNvPr id="2" name="向右箭號 1"/>
          <p:cNvSpPr/>
          <p:nvPr/>
        </p:nvSpPr>
        <p:spPr>
          <a:xfrm>
            <a:off x="2916195" y="4563764"/>
            <a:ext cx="2842054" cy="149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0" y="1922108"/>
            <a:ext cx="12192000" cy="37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90" y="3405209"/>
            <a:ext cx="2310588" cy="142583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209" y="5010339"/>
            <a:ext cx="2059265" cy="134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4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375913" y="255043"/>
            <a:ext cx="4146997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查詢</a:t>
            </a:r>
            <a:r>
              <a:rPr lang="en-US" altLang="zh-TW" sz="2500" b="1" dirty="0"/>
              <a:t>explorer.exe PID</a:t>
            </a:r>
            <a:endParaRPr lang="zh-TW" altLang="en-US" sz="2500" b="1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79" y="0"/>
            <a:ext cx="3690064" cy="3094892"/>
          </a:xfrm>
          <a:prstGeom prst="rect">
            <a:avLst/>
          </a:prstGeom>
        </p:spPr>
      </p:pic>
      <p:sp>
        <p:nvSpPr>
          <p:cNvPr id="13" name="弧形箭號 (下彎) 12"/>
          <p:cNvSpPr/>
          <p:nvPr/>
        </p:nvSpPr>
        <p:spPr>
          <a:xfrm flipH="1">
            <a:off x="9111796" y="209470"/>
            <a:ext cx="1923478" cy="6104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71017" y="436976"/>
            <a:ext cx="110799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鍵盤記錄</a:t>
            </a:r>
          </a:p>
        </p:txBody>
      </p:sp>
      <p:sp>
        <p:nvSpPr>
          <p:cNvPr id="20" name="內容版面配置區 2"/>
          <p:cNvSpPr txBox="1">
            <a:spLocks/>
          </p:cNvSpPr>
          <p:nvPr/>
        </p:nvSpPr>
        <p:spPr>
          <a:xfrm>
            <a:off x="375912" y="1031584"/>
            <a:ext cx="6156504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 err="1"/>
              <a:t>ps</a:t>
            </a:r>
            <a:r>
              <a:rPr lang="en-US" altLang="zh-TW" sz="2500" dirty="0"/>
              <a:t> explorer.exe</a:t>
            </a:r>
            <a:endParaRPr lang="en-US" altLang="zh-TW" sz="2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" y="1640819"/>
            <a:ext cx="7408561" cy="1797843"/>
          </a:xfrm>
          <a:prstGeom prst="rect">
            <a:avLst/>
          </a:prstGeom>
        </p:spPr>
      </p:pic>
      <p:sp>
        <p:nvSpPr>
          <p:cNvPr id="33" name="標題 1"/>
          <p:cNvSpPr txBox="1">
            <a:spLocks/>
          </p:cNvSpPr>
          <p:nvPr/>
        </p:nvSpPr>
        <p:spPr>
          <a:xfrm>
            <a:off x="375913" y="3781708"/>
            <a:ext cx="4146997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將</a:t>
            </a:r>
            <a:r>
              <a:rPr lang="en-US" altLang="zh-TW" sz="2500" b="1" dirty="0" err="1"/>
              <a:t>meterpreter</a:t>
            </a:r>
            <a:r>
              <a:rPr lang="zh-TW" altLang="en-US" sz="2500" b="1" dirty="0"/>
              <a:t>進程移至受害者系統</a:t>
            </a: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2" y="5125724"/>
            <a:ext cx="5142811" cy="1043256"/>
          </a:xfrm>
          <a:prstGeom prst="rect">
            <a:avLst/>
          </a:prstGeom>
        </p:spPr>
      </p:pic>
      <p:sp>
        <p:nvSpPr>
          <p:cNvPr id="35" name="內容版面配置區 2"/>
          <p:cNvSpPr txBox="1">
            <a:spLocks/>
          </p:cNvSpPr>
          <p:nvPr/>
        </p:nvSpPr>
        <p:spPr>
          <a:xfrm>
            <a:off x="375912" y="4609862"/>
            <a:ext cx="6156504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/>
              <a:t>migrate </a:t>
            </a:r>
            <a:r>
              <a:rPr lang="en-US" altLang="zh-TW" sz="2500" dirty="0">
                <a:solidFill>
                  <a:srgbClr val="FF0000"/>
                </a:solidFill>
              </a:rPr>
              <a:t>&lt;</a:t>
            </a:r>
            <a:r>
              <a:rPr lang="en-US" altLang="zh-TW" sz="2500" dirty="0" err="1">
                <a:solidFill>
                  <a:srgbClr val="FF0000"/>
                </a:solidFill>
              </a:rPr>
              <a:t>ps</a:t>
            </a:r>
            <a:r>
              <a:rPr lang="en-US" altLang="zh-TW" sz="2500" dirty="0">
                <a:solidFill>
                  <a:srgbClr val="FF0000"/>
                </a:solidFill>
              </a:rPr>
              <a:t> explorer.exe&gt;</a:t>
            </a:r>
            <a:endParaRPr lang="en-US" altLang="zh-TW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1148089" y="3120295"/>
            <a:ext cx="577126" cy="318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8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 txBox="1">
            <a:spLocks/>
          </p:cNvSpPr>
          <p:nvPr/>
        </p:nvSpPr>
        <p:spPr>
          <a:xfrm>
            <a:off x="280810" y="883031"/>
            <a:ext cx="2770203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 err="1"/>
              <a:t>keyscan_start</a:t>
            </a:r>
            <a:endParaRPr lang="en-US" altLang="zh-TW" sz="2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59" y="-61418"/>
            <a:ext cx="4587929" cy="3847940"/>
          </a:xfrm>
          <a:prstGeom prst="rect">
            <a:avLst/>
          </a:prstGeom>
        </p:spPr>
      </p:pic>
      <p:sp>
        <p:nvSpPr>
          <p:cNvPr id="13" name="弧形箭號 (下彎) 12"/>
          <p:cNvSpPr/>
          <p:nvPr/>
        </p:nvSpPr>
        <p:spPr>
          <a:xfrm flipH="1">
            <a:off x="9111796" y="209470"/>
            <a:ext cx="1923478" cy="6104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71017" y="436976"/>
            <a:ext cx="110799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鍵盤記錄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68988" y="207648"/>
            <a:ext cx="2255048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啟動鍵盤記錄器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>
          <a:xfrm>
            <a:off x="368988" y="1324892"/>
            <a:ext cx="3903544" cy="75654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550032" y="5794667"/>
            <a:ext cx="5001961" cy="986442"/>
          </a:xfrm>
          <a:prstGeom prst="rect">
            <a:avLst/>
          </a:prstGeom>
        </p:spPr>
      </p:pic>
      <p:sp>
        <p:nvSpPr>
          <p:cNvPr id="22" name="標題 1"/>
          <p:cNvSpPr txBox="1">
            <a:spLocks/>
          </p:cNvSpPr>
          <p:nvPr/>
        </p:nvSpPr>
        <p:spPr>
          <a:xfrm>
            <a:off x="6351544" y="3511441"/>
            <a:ext cx="3721993" cy="111092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在被入侵的主機</a:t>
            </a:r>
            <a:endParaRPr lang="en-US" altLang="zh-TW" sz="2500" b="1" dirty="0"/>
          </a:p>
          <a:p>
            <a:r>
              <a:rPr lang="zh-TW" altLang="en-US" sz="2500" b="1" dirty="0"/>
              <a:t>開啟記事本</a:t>
            </a:r>
            <a:endParaRPr lang="en-US" altLang="zh-TW" sz="2500" b="1" dirty="0"/>
          </a:p>
          <a:p>
            <a:r>
              <a:rPr lang="zh-TW" altLang="en-US" sz="2500" b="1" dirty="0"/>
              <a:t>輸入文字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640" b="39229"/>
          <a:stretch/>
        </p:blipFill>
        <p:spPr>
          <a:xfrm>
            <a:off x="6424876" y="4615312"/>
            <a:ext cx="5166856" cy="1834917"/>
          </a:xfrm>
          <a:prstGeom prst="rect">
            <a:avLst/>
          </a:prstGeom>
        </p:spPr>
      </p:pic>
      <p:sp>
        <p:nvSpPr>
          <p:cNvPr id="24" name="標題 1"/>
          <p:cNvSpPr txBox="1">
            <a:spLocks/>
          </p:cNvSpPr>
          <p:nvPr/>
        </p:nvSpPr>
        <p:spPr>
          <a:xfrm>
            <a:off x="517441" y="4460614"/>
            <a:ext cx="324872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列出鍵盤記錄內容</a:t>
            </a: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368989" y="5197767"/>
            <a:ext cx="2770203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 err="1"/>
              <a:t>keyscan_dump</a:t>
            </a:r>
            <a:endParaRPr lang="en-US" altLang="zh-TW" sz="2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向右箭號 25"/>
          <p:cNvSpPr/>
          <p:nvPr/>
        </p:nvSpPr>
        <p:spPr>
          <a:xfrm rot="1832479">
            <a:off x="3992132" y="2840667"/>
            <a:ext cx="2236484" cy="412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8447091">
            <a:off x="4133365" y="4206364"/>
            <a:ext cx="1599414" cy="412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280810" y="6244283"/>
            <a:ext cx="5502153" cy="280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7125732" y="4975654"/>
            <a:ext cx="939113" cy="10297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stCxn id="3" idx="2"/>
            <a:endCxn id="2" idx="3"/>
          </p:cNvCxnSpPr>
          <p:nvPr/>
        </p:nvCxnSpPr>
        <p:spPr>
          <a:xfrm flipH="1">
            <a:off x="5782962" y="5490519"/>
            <a:ext cx="1342768" cy="893818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防護技術</a:t>
            </a:r>
            <a:endParaRPr lang="zh-TW" altLang="en-US" sz="6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13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049" y="171375"/>
            <a:ext cx="10515600" cy="636329"/>
          </a:xfrm>
        </p:spPr>
        <p:txBody>
          <a:bodyPr>
            <a:normAutofit fontScale="90000"/>
          </a:bodyPr>
          <a:lstStyle/>
          <a:p>
            <a:r>
              <a:rPr lang="zh-TW" altLang="en-US" sz="2800" dirty="0" smtClean="0"/>
              <a:t>駭客攻擊成功</a:t>
            </a:r>
            <a:r>
              <a:rPr lang="en-US" altLang="zh-TW" sz="2800" b="1" dirty="0" smtClean="0"/>
              <a:t>,</a:t>
            </a:r>
            <a:r>
              <a:rPr lang="zh-TW" altLang="en-US" sz="2800" b="1" dirty="0" smtClean="0"/>
              <a:t>也建立了地下通道</a:t>
            </a:r>
            <a:r>
              <a:rPr lang="en-US" altLang="zh-TW" sz="2800" b="1" dirty="0" smtClean="0"/>
              <a:t>(</a:t>
            </a:r>
            <a:r>
              <a:rPr lang="en-US" altLang="zh-TW" sz="2800" b="1" dirty="0" err="1" smtClean="0"/>
              <a:t>meterpreter</a:t>
            </a:r>
            <a:r>
              <a:rPr lang="en-US" altLang="zh-TW" sz="2800" b="1" dirty="0" smtClean="0"/>
              <a:t> session)</a:t>
            </a:r>
            <a:br>
              <a:rPr lang="en-US" altLang="zh-TW" sz="2800" b="1" dirty="0" smtClean="0"/>
            </a:br>
            <a:r>
              <a:rPr lang="zh-TW" altLang="en-US" sz="2800" b="1" dirty="0" smtClean="0"/>
              <a:t>你要如何知道並斷絕駭客的攻擊</a:t>
            </a:r>
            <a:r>
              <a:rPr lang="en-US" altLang="zh-TW" sz="2800" b="1" dirty="0" smtClean="0"/>
              <a:t>??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4" y="4910704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64" y="3699140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0" y="355368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4096139" y="4096139"/>
            <a:ext cx="3135085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3885229" y="4326910"/>
            <a:ext cx="3653906" cy="3048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4168" y="3677660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0" y="1193003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467563" y="807704"/>
            <a:ext cx="4255503" cy="279038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9769" y="348734"/>
            <a:ext cx="7821862" cy="180491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c:\Windows\System32</a:t>
            </a:r>
            <a:r>
              <a:rPr lang="zh-TW" altLang="en-US" dirty="0" smtClean="0"/>
              <a:t>有許多指令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/>
              <a:t>讓我們練習練習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650" y="1130877"/>
            <a:ext cx="6206532" cy="5236057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00243" y="3065824"/>
          <a:ext cx="4693652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72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指令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功能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win</a:t>
                      </a:r>
                      <a:r>
                        <a:rPr lang="en-US" altLang="zh-TW" sz="2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ver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察看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Windows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版本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mspaint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【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小畫家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】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calc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【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小算盤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】</a:t>
                      </a:r>
                      <a:endParaRPr lang="zh-TW" altLang="en-US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notepad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【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記事本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】</a:t>
                      </a:r>
                      <a:endParaRPr lang="zh-TW" altLang="en-US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task</a:t>
                      </a:r>
                      <a:r>
                        <a:rPr lang="en-US" altLang="zh-TW" sz="2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mgr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【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工作管理員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】</a:t>
                      </a:r>
                      <a:endParaRPr lang="zh-TW" altLang="en-US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…….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還有很多</a:t>
                      </a: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上網查</a:t>
                      </a: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當作作業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向右箭號 5"/>
          <p:cNvSpPr/>
          <p:nvPr/>
        </p:nvSpPr>
        <p:spPr>
          <a:xfrm>
            <a:off x="4370508" y="2153652"/>
            <a:ext cx="1744579" cy="80736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winver</a:t>
            </a:r>
            <a:endParaRPr lang="zh-TW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0243" y="2286572"/>
            <a:ext cx="341830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cd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c:\Windows\System32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/>
            </a:r>
            <a:b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</a:b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*.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591" y="174447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看看有多少指令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2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526" y="280904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當然要了解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Windows</a:t>
            </a:r>
            <a:r>
              <a:rPr lang="zh-TW" altLang="en-US" dirty="0" smtClean="0"/>
              <a:t>常用的網路指令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417096" y="2294857"/>
          <a:ext cx="52136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583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指令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功能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hostname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}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本地主機名稱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ipconfig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}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地址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netstat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顯示通訊協定統計資料和目前的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TCP/IP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網路連線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nslookup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DNS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查詢主機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ping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察看遠方主機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tracert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追蹤連線路徑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see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下頁簡報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178" t="16830" r="4039" b="7188"/>
          <a:stretch/>
        </p:blipFill>
        <p:spPr>
          <a:xfrm>
            <a:off x="5860129" y="1606467"/>
            <a:ext cx="6087229" cy="492668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51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59" y="905662"/>
            <a:ext cx="9392857" cy="5709943"/>
          </a:xfr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98552" y="141210"/>
            <a:ext cx="1173692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b="1" dirty="0"/>
              <a:t>小小測驗</a:t>
            </a:r>
            <a:r>
              <a:rPr lang="en-US" altLang="zh-TW" sz="3200" b="1" dirty="0"/>
              <a:t>:</a:t>
            </a:r>
            <a:r>
              <a:rPr lang="zh-TW" altLang="en-US" sz="2800" b="1" dirty="0"/>
              <a:t>請問下列掃描結果顯示</a:t>
            </a:r>
            <a:r>
              <a:rPr lang="en-US" altLang="zh-TW" sz="2800" b="1" dirty="0"/>
              <a:t>192.168.1.32</a:t>
            </a:r>
            <a:r>
              <a:rPr lang="zh-TW" altLang="en-US" sz="2800" b="1" dirty="0"/>
              <a:t>的作業系統</a:t>
            </a:r>
            <a:r>
              <a:rPr lang="zh-TW" altLang="en-US" sz="2800" b="1" dirty="0">
                <a:solidFill>
                  <a:schemeClr val="bg1"/>
                </a:solidFill>
              </a:rPr>
              <a:t>可能是</a:t>
            </a:r>
            <a:r>
              <a:rPr lang="zh-TW" altLang="en-US" sz="2800" b="1" dirty="0"/>
              <a:t>甚麼</a:t>
            </a:r>
            <a:r>
              <a:rPr lang="en-US" altLang="zh-TW" sz="2800" b="1" dirty="0"/>
              <a:t>??</a:t>
            </a:r>
            <a:endParaRPr lang="zh-TW" altLang="en-US" sz="2800" b="1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500425" y="1967650"/>
            <a:ext cx="4835206" cy="12286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2000" b="1" dirty="0">
              <a:solidFill>
                <a:schemeClr val="bg1"/>
              </a:solidFill>
            </a:endParaRPr>
          </a:p>
          <a:p>
            <a:r>
              <a:rPr lang="zh-TW" altLang="en-US" sz="2000" b="1" dirty="0">
                <a:solidFill>
                  <a:schemeClr val="bg1"/>
                </a:solidFill>
              </a:rPr>
              <a:t>範例</a:t>
            </a:r>
            <a:r>
              <a:rPr lang="en-US" altLang="zh-TW" sz="2000" b="1" dirty="0">
                <a:solidFill>
                  <a:schemeClr val="bg1"/>
                </a:solidFill>
              </a:rPr>
              <a:t>::</a:t>
            </a:r>
            <a:r>
              <a:rPr lang="zh-TW" altLang="en-US" sz="2000" b="1" dirty="0">
                <a:solidFill>
                  <a:schemeClr val="bg1"/>
                </a:solidFill>
              </a:rPr>
              <a:t>使用</a:t>
            </a:r>
            <a:r>
              <a:rPr lang="en-US" altLang="zh-TW" sz="2000" b="1" dirty="0" err="1">
                <a:solidFill>
                  <a:schemeClr val="bg1"/>
                </a:solidFill>
              </a:rPr>
              <a:t>nmap</a:t>
            </a:r>
            <a:r>
              <a:rPr lang="zh-TW" altLang="en-US" sz="2000" b="1" dirty="0">
                <a:solidFill>
                  <a:schemeClr val="bg1"/>
                </a:solidFill>
              </a:rPr>
              <a:t> 掃描某</a:t>
            </a:r>
            <a:r>
              <a:rPr lang="en-US" altLang="zh-TW" sz="2000" b="1" dirty="0">
                <a:solidFill>
                  <a:schemeClr val="bg1"/>
                </a:solidFill>
              </a:rPr>
              <a:t>IP</a:t>
            </a:r>
            <a:r>
              <a:rPr lang="zh-TW" altLang="en-US" sz="2000" b="1" dirty="0">
                <a:solidFill>
                  <a:schemeClr val="bg1"/>
                </a:solidFill>
              </a:rPr>
              <a:t>可能的作業系統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endParaRPr lang="en-US" altLang="zh-TW" sz="2000" b="1" dirty="0">
              <a:solidFill>
                <a:schemeClr val="bg1"/>
              </a:solidFill>
            </a:endParaRPr>
          </a:p>
          <a:p>
            <a:r>
              <a:rPr lang="en-US" altLang="zh-TW" sz="3900" b="1" dirty="0" err="1">
                <a:solidFill>
                  <a:schemeClr val="bg1"/>
                </a:solidFill>
              </a:rPr>
              <a:t>nmap</a:t>
            </a:r>
            <a:r>
              <a:rPr lang="en-US" altLang="zh-TW" sz="3900" b="1" dirty="0">
                <a:solidFill>
                  <a:schemeClr val="bg1"/>
                </a:solidFill>
              </a:rPr>
              <a:t> –O  192.168.1.32</a:t>
            </a:r>
          </a:p>
          <a:p>
            <a:endParaRPr lang="zh-TW" altLang="en-US" sz="9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3298" y="3575224"/>
            <a:ext cx="9819503" cy="16558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>
            <a:off x="-1372595" y="3332265"/>
            <a:ext cx="906162" cy="856735"/>
          </a:xfrm>
          <a:prstGeom prst="rightArrow">
            <a:avLst>
              <a:gd name="adj1" fmla="val 50000"/>
              <a:gd name="adj2" fmla="val 4807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184751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9391" y="50256"/>
            <a:ext cx="2314074" cy="1325563"/>
          </a:xfrm>
        </p:spPr>
        <p:txBody>
          <a:bodyPr/>
          <a:lstStyle/>
          <a:p>
            <a:r>
              <a:rPr lang="en-US" altLang="zh-TW" dirty="0" smtClean="0"/>
              <a:t>net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17917"/>
          <a:stretch/>
        </p:blipFill>
        <p:spPr>
          <a:xfrm>
            <a:off x="6318584" y="1106093"/>
            <a:ext cx="5846932" cy="1874093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43164" y="2043140"/>
          <a:ext cx="5789193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1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90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指令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功能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VIEW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顯示電腦列表或指定電腦的共用資源列表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USER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使用者帳號相關指令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USE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連接電腦或斷絕電腦與共用資源的連接，或顯示電腦的連接資訊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share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創建、刪除或顯示共用資源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session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本地電腦和遠端電腦連接的會話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通道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相關指令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start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查看開啟哪些服務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start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服務名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開啟服務；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如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:net start telnet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，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start schedule)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stop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服務名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停止某服務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pause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服務名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暫停某服務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……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還有很多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上網查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當作作業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43164" y="1375819"/>
            <a:ext cx="388279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查詢指令用法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 NET VIEW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/?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1551" t="19723" r="29041" b="46915"/>
          <a:stretch/>
        </p:blipFill>
        <p:spPr>
          <a:xfrm>
            <a:off x="6345068" y="3550563"/>
            <a:ext cx="5846932" cy="271913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60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049" y="171375"/>
            <a:ext cx="10515600" cy="636329"/>
          </a:xfrm>
        </p:spPr>
        <p:txBody>
          <a:bodyPr>
            <a:normAutofit fontScale="90000"/>
          </a:bodyPr>
          <a:lstStyle/>
          <a:p>
            <a:r>
              <a:rPr lang="zh-TW" altLang="en-US" sz="2800" dirty="0" smtClean="0"/>
              <a:t>駭客攻擊成功</a:t>
            </a:r>
            <a:r>
              <a:rPr lang="en-US" altLang="zh-TW" sz="2800" b="1" dirty="0" smtClean="0"/>
              <a:t>,</a:t>
            </a:r>
            <a:r>
              <a:rPr lang="zh-TW" altLang="en-US" sz="2800" b="1" dirty="0" smtClean="0"/>
              <a:t>也建立了地下通道</a:t>
            </a:r>
            <a:r>
              <a:rPr lang="en-US" altLang="zh-TW" sz="2800" b="1" dirty="0" smtClean="0"/>
              <a:t>(</a:t>
            </a:r>
            <a:r>
              <a:rPr lang="en-US" altLang="zh-TW" sz="2800" b="1" dirty="0" err="1" smtClean="0"/>
              <a:t>meterpreter</a:t>
            </a:r>
            <a:r>
              <a:rPr lang="en-US" altLang="zh-TW" sz="2800" b="1" dirty="0" smtClean="0"/>
              <a:t> session)</a:t>
            </a:r>
            <a:br>
              <a:rPr lang="en-US" altLang="zh-TW" sz="2800" b="1" dirty="0" smtClean="0"/>
            </a:br>
            <a:r>
              <a:rPr lang="zh-TW" altLang="en-US" sz="2800" b="1" dirty="0" smtClean="0"/>
              <a:t>你要如何知道並斷絕駭客的攻擊</a:t>
            </a:r>
            <a:r>
              <a:rPr lang="en-US" altLang="zh-TW" sz="2800" b="1" dirty="0" smtClean="0"/>
              <a:t>??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4" y="4910704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64" y="3699140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0" y="355368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4096139" y="4096139"/>
            <a:ext cx="3135085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3885229" y="4326910"/>
            <a:ext cx="3653906" cy="304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4168" y="3677660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0" y="1193003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467563" y="807704"/>
            <a:ext cx="4255503" cy="27903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44372" y="1230155"/>
            <a:ext cx="142814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n</a:t>
            </a:r>
            <a:r>
              <a:rPr lang="en-US" altLang="zh-TW" sz="2800" dirty="0" smtClean="0"/>
              <a:t>et view</a:t>
            </a:r>
            <a:endParaRPr lang="en-US" altLang="zh-TW" sz="2800" dirty="0"/>
          </a:p>
        </p:txBody>
      </p:sp>
      <p:sp>
        <p:nvSpPr>
          <p:cNvPr id="13" name="矩形 12"/>
          <p:cNvSpPr/>
          <p:nvPr/>
        </p:nvSpPr>
        <p:spPr>
          <a:xfrm>
            <a:off x="4294745" y="2147205"/>
            <a:ext cx="220092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net 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/?</a:t>
            </a:r>
            <a:endParaRPr lang="en-US" altLang="zh-TW" sz="2800" dirty="0"/>
          </a:p>
        </p:txBody>
      </p:sp>
      <p:sp>
        <p:nvSpPr>
          <p:cNvPr id="14" name="矩形 13"/>
          <p:cNvSpPr/>
          <p:nvPr/>
        </p:nvSpPr>
        <p:spPr>
          <a:xfrm>
            <a:off x="4277356" y="2831763"/>
            <a:ext cx="24549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net 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/list</a:t>
            </a:r>
            <a:endParaRPr lang="en-US" altLang="zh-TW" sz="2800" dirty="0"/>
          </a:p>
        </p:txBody>
      </p:sp>
      <p:sp>
        <p:nvSpPr>
          <p:cNvPr id="15" name="矩形 14"/>
          <p:cNvSpPr/>
          <p:nvPr/>
        </p:nvSpPr>
        <p:spPr>
          <a:xfrm>
            <a:off x="4294745" y="5139625"/>
            <a:ext cx="295337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net 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/delete</a:t>
            </a:r>
            <a:endParaRPr lang="en-US" altLang="zh-TW" sz="2800" dirty="0"/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4963348" y="3639170"/>
            <a:ext cx="1418343" cy="12348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963348" y="3617690"/>
            <a:ext cx="1418343" cy="1134972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4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" y="1429553"/>
            <a:ext cx="7503196" cy="4926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025570" y="3552867"/>
            <a:ext cx="6753269" cy="2592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1558" y="441454"/>
            <a:ext cx="2707472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4000" dirty="0"/>
              <a:t>netstat -ano</a:t>
            </a:r>
          </a:p>
        </p:txBody>
      </p:sp>
    </p:spTree>
    <p:extLst>
      <p:ext uri="{BB962C8B-B14F-4D97-AF65-F5344CB8AC3E}">
        <p14:creationId xmlns:p14="http://schemas.microsoft.com/office/powerpoint/2010/main" val="12099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4137" y="144040"/>
            <a:ext cx="4487345" cy="6474314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53543" y="433754"/>
            <a:ext cx="4957011" cy="97723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taskkill</a:t>
            </a:r>
            <a:r>
              <a:rPr lang="zh-TW" altLang="en-US" dirty="0" smtClean="0"/>
              <a:t>斷絕連線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298443" y="1896180"/>
            <a:ext cx="2369110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dirty="0" err="1"/>
              <a:t>t</a:t>
            </a:r>
            <a:r>
              <a:rPr lang="en-US" altLang="zh-TW" sz="4400" dirty="0" err="1" smtClean="0"/>
              <a:t>askkill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/?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087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2" y="93772"/>
            <a:ext cx="7994776" cy="528959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3124828" y="4493024"/>
            <a:ext cx="2194148" cy="2464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8"/>
          <a:stretch/>
        </p:blipFill>
        <p:spPr>
          <a:xfrm>
            <a:off x="470482" y="5597478"/>
            <a:ext cx="6817323" cy="12025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58801" y="4339225"/>
            <a:ext cx="3110275" cy="5539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 err="1" smtClean="0"/>
              <a:t>taskkill</a:t>
            </a:r>
            <a:r>
              <a:rPr lang="en-US" altLang="zh-TW" sz="3000" dirty="0" smtClean="0"/>
              <a:t> </a:t>
            </a:r>
            <a:r>
              <a:rPr lang="en-US" altLang="zh-TW" sz="3000" dirty="0"/>
              <a:t>/F /PID 976</a:t>
            </a:r>
            <a:endParaRPr lang="zh-TW" altLang="en-US" sz="3000" dirty="0"/>
          </a:p>
        </p:txBody>
      </p:sp>
      <p:sp>
        <p:nvSpPr>
          <p:cNvPr id="10" name="向下箭號 9"/>
          <p:cNvSpPr/>
          <p:nvPr/>
        </p:nvSpPr>
        <p:spPr>
          <a:xfrm>
            <a:off x="3670479" y="5054956"/>
            <a:ext cx="579550" cy="656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7287805" y="1768758"/>
            <a:ext cx="529671" cy="26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當然</a:t>
            </a:r>
            <a:endParaRPr lang="en-US" altLang="zh-TW" sz="6600" dirty="0" smtClean="0"/>
          </a:p>
          <a:p>
            <a:pPr algn="ctr"/>
            <a:r>
              <a:rPr lang="zh-TW" altLang="en-US" sz="6600" dirty="0" smtClean="0"/>
              <a:t>升級到最新版本是最簡易做法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49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結語</a:t>
            </a:r>
          </a:p>
        </p:txBody>
      </p:sp>
    </p:spTree>
    <p:extLst>
      <p:ext uri="{BB962C8B-B14F-4D97-AF65-F5344CB8AC3E}">
        <p14:creationId xmlns:p14="http://schemas.microsoft.com/office/powerpoint/2010/main" val="31462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本課程教你認識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駭客是如何入侵一個企業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包含你的電腦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駭客</a:t>
            </a:r>
            <a:r>
              <a:rPr lang="zh-TW" altLang="en-US" dirty="0" smtClean="0"/>
              <a:t>是如何利用</a:t>
            </a:r>
            <a:r>
              <a:rPr lang="en-US" altLang="zh-TW" dirty="0" err="1" smtClean="0"/>
              <a:t>nmap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取得</a:t>
            </a:r>
            <a:r>
              <a:rPr lang="zh-TW" altLang="en-US" dirty="0" smtClean="0"/>
              <a:t>企業對外</a:t>
            </a:r>
            <a:r>
              <a:rPr lang="zh-TW" altLang="en-US" dirty="0"/>
              <a:t>服務</a:t>
            </a:r>
            <a:endParaRPr lang="en-US" altLang="zh-TW" dirty="0" smtClean="0"/>
          </a:p>
          <a:p>
            <a:r>
              <a:rPr lang="zh-TW" altLang="en-US" dirty="0"/>
              <a:t>駭客是如何</a:t>
            </a:r>
            <a:r>
              <a:rPr lang="zh-TW" altLang="en-US" dirty="0" smtClean="0"/>
              <a:t>利用企業本身機制，並非漏洞利用攻進內網</a:t>
            </a:r>
            <a:endParaRPr lang="en-US" altLang="zh-TW" dirty="0" smtClean="0"/>
          </a:p>
          <a:p>
            <a:r>
              <a:rPr lang="zh-TW" altLang="en-US" dirty="0"/>
              <a:t>駭客是如何</a:t>
            </a:r>
            <a:r>
              <a:rPr lang="zh-TW" altLang="en-US" dirty="0" smtClean="0"/>
              <a:t>利用</a:t>
            </a:r>
            <a:r>
              <a:rPr lang="en-US" altLang="zh-TW" dirty="0" err="1"/>
              <a:t>metasploit</a:t>
            </a:r>
            <a:r>
              <a:rPr lang="zh-TW" altLang="en-US" dirty="0" smtClean="0"/>
              <a:t>來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取得初始進入點</a:t>
            </a:r>
            <a:endParaRPr lang="en-US" altLang="zh-TW" dirty="0" smtClean="0"/>
          </a:p>
          <a:p>
            <a:r>
              <a:rPr lang="zh-TW" altLang="en-US" dirty="0"/>
              <a:t>駭客是如何利用</a:t>
            </a:r>
            <a:r>
              <a:rPr lang="en-US" altLang="zh-TW" dirty="0" err="1" smtClean="0"/>
              <a:t>metasploit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meterpreter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控制</a:t>
            </a:r>
            <a:r>
              <a:rPr lang="zh-TW" altLang="en-US" dirty="0" smtClean="0"/>
              <a:t>並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擴散</a:t>
            </a:r>
            <a:r>
              <a:rPr lang="zh-TW" altLang="en-US" dirty="0" smtClean="0"/>
              <a:t>至整個企業中</a:t>
            </a:r>
            <a:endParaRPr lang="en-US" altLang="zh-TW" dirty="0" smtClean="0"/>
          </a:p>
          <a:p>
            <a:r>
              <a:rPr lang="zh-TW" altLang="en-US" dirty="0"/>
              <a:t>駭客是如何利用</a:t>
            </a:r>
            <a:r>
              <a:rPr lang="en-US" altLang="zh-TW" dirty="0" err="1" smtClean="0"/>
              <a:t>metasploit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meterpreter</a:t>
            </a:r>
            <a:r>
              <a:rPr lang="zh-TW" altLang="en-US" dirty="0"/>
              <a:t>持續維運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……..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569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800" dirty="0">
                <a:solidFill>
                  <a:srgbClr val="FFFF00"/>
                </a:solidFill>
                <a:latin typeface="Blackadder ITC" panose="04020505051007020D02" pitchFamily="82" charset="0"/>
              </a:rPr>
              <a:t>1</a:t>
            </a:r>
          </a:p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先進行</a:t>
            </a:r>
            <a:r>
              <a:rPr lang="zh-TW" altLang="en-US" sz="5400" dirty="0">
                <a:solidFill>
                  <a:srgbClr val="FFC000"/>
                </a:solidFill>
                <a:latin typeface="Blackadder ITC" panose="04020505051007020D02" pitchFamily="82" charset="0"/>
              </a:rPr>
              <a:t>基本的</a:t>
            </a:r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服務掃描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6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800" dirty="0">
                <a:solidFill>
                  <a:srgbClr val="FFFF00"/>
                </a:solidFill>
                <a:latin typeface="Blackadder ITC" panose="04020505051007020D02" pitchFamily="82" charset="0"/>
              </a:rPr>
              <a:t>1</a:t>
            </a:r>
          </a:p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先進行</a:t>
            </a:r>
            <a:r>
              <a:rPr lang="zh-TW" altLang="en-US" sz="5400" dirty="0">
                <a:solidFill>
                  <a:srgbClr val="FFC000"/>
                </a:solidFill>
                <a:latin typeface="Blackadder ITC" panose="04020505051007020D02" pitchFamily="82" charset="0"/>
              </a:rPr>
              <a:t>基本的</a:t>
            </a:r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服務掃描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使用</a:t>
            </a:r>
            <a:r>
              <a:rPr lang="en-US" altLang="zh-TW" sz="5400" dirty="0" err="1">
                <a:solidFill>
                  <a:srgbClr val="FFFF00"/>
                </a:solidFill>
                <a:latin typeface="Blackadder ITC" panose="04020505051007020D02" pitchFamily="82" charset="0"/>
              </a:rPr>
              <a:t>Namp</a:t>
            </a:r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神器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1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/>
          <a:stretch/>
        </p:blipFill>
        <p:spPr>
          <a:xfrm>
            <a:off x="354307" y="1781272"/>
            <a:ext cx="11594215" cy="4907852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250871" y="1151816"/>
            <a:ext cx="11801086" cy="581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dirty="0" err="1"/>
              <a:t>nmap</a:t>
            </a:r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 0-65535 </a:t>
            </a:r>
            <a:r>
              <a:rPr lang="zh-TW" alt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4000" dirty="0">
                <a:solidFill>
                  <a:srgbClr val="FF0000"/>
                </a:solidFill>
              </a:rPr>
              <a:t>&lt;XP</a:t>
            </a:r>
            <a:r>
              <a:rPr lang="zh-TW" altLang="en-US" sz="4000" dirty="0">
                <a:solidFill>
                  <a:srgbClr val="FF0000"/>
                </a:solidFill>
              </a:rPr>
              <a:t>的 </a:t>
            </a:r>
            <a:r>
              <a:rPr lang="en-US" altLang="zh-TW" sz="4000" dirty="0">
                <a:solidFill>
                  <a:srgbClr val="FF0000"/>
                </a:solidFill>
              </a:rPr>
              <a:t>IP&gt;</a:t>
            </a:r>
          </a:p>
        </p:txBody>
      </p:sp>
      <p:sp>
        <p:nvSpPr>
          <p:cNvPr id="4" name="矩形 3"/>
          <p:cNvSpPr/>
          <p:nvPr/>
        </p:nvSpPr>
        <p:spPr>
          <a:xfrm>
            <a:off x="2125364" y="2594918"/>
            <a:ext cx="4456671" cy="51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0871" y="3204520"/>
            <a:ext cx="9362686" cy="32292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79055" y="2262065"/>
            <a:ext cx="172354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你下的指令</a:t>
            </a:r>
          </a:p>
        </p:txBody>
      </p:sp>
      <p:sp>
        <p:nvSpPr>
          <p:cNvPr id="9" name="向右箭號 8"/>
          <p:cNvSpPr/>
          <p:nvPr/>
        </p:nvSpPr>
        <p:spPr>
          <a:xfrm rot="9709649">
            <a:off x="6638100" y="2538203"/>
            <a:ext cx="584886" cy="453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50871" y="184092"/>
            <a:ext cx="71055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接著做         </a:t>
            </a:r>
            <a:endParaRPr lang="en-US" altLang="zh-TW" dirty="0"/>
          </a:p>
          <a:p>
            <a:r>
              <a:rPr lang="zh-TW" altLang="en-US" sz="3200" dirty="0"/>
              <a:t>服務掃描     </a:t>
            </a:r>
            <a:r>
              <a:rPr lang="en-US" altLang="zh-TW" sz="3200" dirty="0"/>
              <a:t>Port Scan    </a:t>
            </a:r>
            <a:r>
              <a:rPr lang="zh-TW" altLang="en-US" sz="3200" dirty="0"/>
              <a:t>埠口掃描</a:t>
            </a:r>
          </a:p>
        </p:txBody>
      </p:sp>
      <p:sp>
        <p:nvSpPr>
          <p:cNvPr id="13" name="爆炸 2 12"/>
          <p:cNvSpPr/>
          <p:nvPr/>
        </p:nvSpPr>
        <p:spPr>
          <a:xfrm>
            <a:off x="7179404" y="141760"/>
            <a:ext cx="4493645" cy="208583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同學跟著做</a:t>
            </a:r>
            <a:r>
              <a:rPr lang="en-US" altLang="zh-TW" sz="3600" dirty="0"/>
              <a:t>!</a:t>
            </a:r>
            <a:endParaRPr lang="zh-TW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5937407" y="4497781"/>
            <a:ext cx="3647152" cy="923330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TW" altLang="en-US" sz="5400" dirty="0">
                <a:solidFill>
                  <a:schemeClr val="bg1"/>
                </a:solidFill>
              </a:rPr>
              <a:t>掃描的結果</a:t>
            </a:r>
          </a:p>
        </p:txBody>
      </p:sp>
      <p:sp>
        <p:nvSpPr>
          <p:cNvPr id="12" name="向右箭號 11"/>
          <p:cNvSpPr/>
          <p:nvPr/>
        </p:nvSpPr>
        <p:spPr>
          <a:xfrm rot="10510346">
            <a:off x="4386345" y="4624083"/>
            <a:ext cx="1166179" cy="82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8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/>
          <a:stretch/>
        </p:blipFill>
        <p:spPr>
          <a:xfrm>
            <a:off x="234396" y="1340403"/>
            <a:ext cx="7545354" cy="3193962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86114" y="254128"/>
            <a:ext cx="11801086" cy="807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5400" dirty="0"/>
              <a:t>來了解得到的結果</a:t>
            </a:r>
            <a:endParaRPr lang="en-US" altLang="zh-TW" sz="5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34397" y="4937481"/>
          <a:ext cx="620759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24"/>
                <a:gridCol w="56057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Port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RPC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Remote Procedure Call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dirty="0" smtClean="0"/>
                        <a:t>遠端程式呼叫）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139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NetBIOS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網路基本輸入輸出系統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SMB file sharing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(Windows shares) (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網路芳鄰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此次體驗營就是要攻擊這個服務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「網路芳鄰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464" y="684604"/>
            <a:ext cx="4864736" cy="3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9094245" y="119132"/>
            <a:ext cx="1723549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000" dirty="0"/>
              <a:t>網路芳鄰</a:t>
            </a:r>
          </a:p>
        </p:txBody>
      </p:sp>
      <p:sp>
        <p:nvSpPr>
          <p:cNvPr id="10" name="矩形 9"/>
          <p:cNvSpPr/>
          <p:nvPr/>
        </p:nvSpPr>
        <p:spPr>
          <a:xfrm>
            <a:off x="8194640" y="124869"/>
            <a:ext cx="899605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/>
              <a:t>SMB</a:t>
            </a:r>
            <a:endParaRPr lang="zh-TW" altLang="en-US" sz="3000" dirty="0"/>
          </a:p>
        </p:txBody>
      </p:sp>
      <p:sp>
        <p:nvSpPr>
          <p:cNvPr id="4" name="向右箭號 3"/>
          <p:cNvSpPr/>
          <p:nvPr/>
        </p:nvSpPr>
        <p:spPr>
          <a:xfrm>
            <a:off x="6087762" y="5966254"/>
            <a:ext cx="708454" cy="6631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931671" y="6036217"/>
            <a:ext cx="4859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這是</a:t>
            </a:r>
            <a:r>
              <a:rPr lang="en-US" altLang="zh-TW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r>
              <a:rPr lang="zh-TW" alt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系統的</a:t>
            </a:r>
            <a:r>
              <a:rPr lang="en-US" altLang="zh-TW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網路芳鄰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036433" y="2098151"/>
            <a:ext cx="4754517" cy="11034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你的畫面不會和這個一樣的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2400" dirty="0"/>
              <a:t>確定你的</a:t>
            </a:r>
            <a:r>
              <a:rPr lang="en-US" altLang="zh-TW" sz="2400" dirty="0"/>
              <a:t>Window</a:t>
            </a:r>
            <a:r>
              <a:rPr lang="zh-TW" altLang="en-US" sz="2400" dirty="0"/>
              <a:t>網路芳鄰即可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12" name="向右箭號 11"/>
          <p:cNvSpPr/>
          <p:nvPr/>
        </p:nvSpPr>
        <p:spPr>
          <a:xfrm rot="16200000">
            <a:off x="8870135" y="4145653"/>
            <a:ext cx="1264428" cy="19029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7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4916</TotalTime>
  <Words>2124</Words>
  <Application>Microsoft Office PowerPoint</Application>
  <PresentationFormat>自訂</PresentationFormat>
  <Paragraphs>438</Paragraphs>
  <Slides>57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58" baseType="lpstr">
      <vt:lpstr>Office 佈景主題</vt:lpstr>
      <vt:lpstr>PowerPoint 簡報</vt:lpstr>
      <vt:lpstr>測試環境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漏洞掃描 Security Scanning</vt:lpstr>
      <vt:lpstr>網站漏洞掃描</vt:lpstr>
      <vt:lpstr>此體驗營使用 nmap NSE來進行漏洞掃描 Nmap Scripting Engine (NSE)</vt:lpstr>
      <vt:lpstr>打開瀏覽器輸入https://nmap.org/nsedoc/categories/exploit.html</vt:lpstr>
      <vt:lpstr>好多的nse找smb……找到後再點進去看怎麼用</vt:lpstr>
      <vt:lpstr>PowerPoint 簡報</vt:lpstr>
      <vt:lpstr>PowerPoint 簡報</vt:lpstr>
      <vt:lpstr>PowerPoint 簡報</vt:lpstr>
      <vt:lpstr>新版的nmap已經取消這個腳本程式(script)!</vt:lpstr>
      <vt:lpstr>PowerPoint 簡報</vt:lpstr>
      <vt:lpstr>PowerPoint 簡報</vt:lpstr>
      <vt:lpstr>駭客攻擊神器 metasploit framework</vt:lpstr>
      <vt:lpstr>PowerPoint 簡報</vt:lpstr>
      <vt:lpstr>有時候需要 預先處理:第一次執行msfconsole時先執行下列步驟:</vt:lpstr>
      <vt:lpstr>PowerPoint 簡報</vt:lpstr>
      <vt:lpstr>你當然要熟悉msfconsole的各種指令 https://www.offensive-security.com/metasploit-unleashed/msfconsole-commands/</vt:lpstr>
      <vt:lpstr>先學最重要的[後面會有實際操作]</vt:lpstr>
      <vt:lpstr>PowerPoint 簡報</vt:lpstr>
      <vt:lpstr>PowerPoint 簡報</vt:lpstr>
      <vt:lpstr>PowerPoint 簡報</vt:lpstr>
      <vt:lpstr>攻擊成功後,建立地下通道(meterpreter session)</vt:lpstr>
      <vt:lpstr>攻擊成功後,建立地下通道(meterpreter session)</vt:lpstr>
      <vt:lpstr>攻擊成功後,建立地下通道(meterpreter session)</vt:lpstr>
      <vt:lpstr>PowerPoint 簡報</vt:lpstr>
      <vt:lpstr>PowerPoint 簡報</vt:lpstr>
      <vt:lpstr>攻擊成功後,建立地下通道(meterpreter session)</vt:lpstr>
      <vt:lpstr>攻擊成功後,建立地下通道(meterpreter session)</vt:lpstr>
      <vt:lpstr>攻擊成功後,建立地下通道(meterpreter session)</vt:lpstr>
      <vt:lpstr>meterpreter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駭客攻擊成功,也建立了地下通道(meterpreter session) 你要如何知道並斷絕駭客的攻擊??</vt:lpstr>
      <vt:lpstr>c:\Windows\System32有許多指令 讓我們練習練習 </vt:lpstr>
      <vt:lpstr>當然要了解 Windows常用的網路指令</vt:lpstr>
      <vt:lpstr>net指令</vt:lpstr>
      <vt:lpstr>駭客攻擊成功,也建立了地下通道(meterpreter session) 你要如何知道並斷絕駭客的攻擊??</vt:lpstr>
      <vt:lpstr>PowerPoint 簡報</vt:lpstr>
      <vt:lpstr>使用taskkill斷絕連線</vt:lpstr>
      <vt:lpstr>PowerPoint 簡報</vt:lpstr>
      <vt:lpstr>PowerPoint 簡報</vt:lpstr>
      <vt:lpstr>PowerPoint 簡報</vt:lpstr>
      <vt:lpstr>本課程教你認識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KSUIE</cp:lastModifiedBy>
  <cp:revision>21</cp:revision>
  <dcterms:created xsi:type="dcterms:W3CDTF">2017-07-25T01:09:22Z</dcterms:created>
  <dcterms:modified xsi:type="dcterms:W3CDTF">2018-10-09T06:45:52Z</dcterms:modified>
</cp:coreProperties>
</file>